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6858000" cy="9906000" type="A4"/>
  <p:notesSz cx="6784975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E3DE"/>
    <a:srgbClr val="65FFE2"/>
    <a:srgbClr val="B9FF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26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3249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259322-EE2E-43E7-972C-BC107F96CB13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5200" y="1238250"/>
            <a:ext cx="2314575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8498" y="4767262"/>
            <a:ext cx="542798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3249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9B852A-E626-4D5F-B707-8DF57FC06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25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62658-8E85-1B4A-818C-8F92922C4C3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558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00D7-2160-4D3B-BE5C-9BADA81B6165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C2784-FCC1-430E-9D20-D5FC0E03F4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8580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00D7-2160-4D3B-BE5C-9BADA81B6165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C2784-FCC1-430E-9D20-D5FC0E03F4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1794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00D7-2160-4D3B-BE5C-9BADA81B6165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C2784-FCC1-430E-9D20-D5FC0E03F4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010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00D7-2160-4D3B-BE5C-9BADA81B6165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C2784-FCC1-430E-9D20-D5FC0E03F4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037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00D7-2160-4D3B-BE5C-9BADA81B6165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C2784-FCC1-430E-9D20-D5FC0E03F4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1956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00D7-2160-4D3B-BE5C-9BADA81B6165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C2784-FCC1-430E-9D20-D5FC0E03F4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276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00D7-2160-4D3B-BE5C-9BADA81B6165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C2784-FCC1-430E-9D20-D5FC0E03F4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417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00D7-2160-4D3B-BE5C-9BADA81B6165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C2784-FCC1-430E-9D20-D5FC0E03F4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4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00D7-2160-4D3B-BE5C-9BADA81B6165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C2784-FCC1-430E-9D20-D5FC0E03F4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82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00D7-2160-4D3B-BE5C-9BADA81B6165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C2784-FCC1-430E-9D20-D5FC0E03F4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183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00D7-2160-4D3B-BE5C-9BADA81B6165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C2784-FCC1-430E-9D20-D5FC0E03F4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496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900D7-2160-4D3B-BE5C-9BADA81B6165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C2784-FCC1-430E-9D20-D5FC0E03F4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760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gif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正方形/長方形 58"/>
          <p:cNvSpPr/>
          <p:nvPr/>
        </p:nvSpPr>
        <p:spPr>
          <a:xfrm>
            <a:off x="110218" y="6818538"/>
            <a:ext cx="6633318" cy="21608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9"/>
          </a:p>
        </p:txBody>
      </p:sp>
      <p:sp>
        <p:nvSpPr>
          <p:cNvPr id="21" name="正方形/長方形 20"/>
          <p:cNvSpPr/>
          <p:nvPr/>
        </p:nvSpPr>
        <p:spPr>
          <a:xfrm>
            <a:off x="3576747" y="2317388"/>
            <a:ext cx="3201715" cy="43795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9"/>
          </a:p>
        </p:txBody>
      </p:sp>
      <p:sp>
        <p:nvSpPr>
          <p:cNvPr id="2" name="正方形/長方形 1"/>
          <p:cNvSpPr/>
          <p:nvPr/>
        </p:nvSpPr>
        <p:spPr>
          <a:xfrm>
            <a:off x="-6163" y="9067154"/>
            <a:ext cx="6864164" cy="84532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32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57110" y="9057456"/>
            <a:ext cx="61528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52"/>
              </a:lnSpc>
            </a:pPr>
            <a:r>
              <a:rPr lang="ja-JP" altLang="en-US" sz="99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 独立行政法人高齢・障害・求職者雇用支援機構　沖縄支部</a:t>
            </a:r>
            <a:endParaRPr lang="en-US" altLang="ja-JP" sz="998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452"/>
              </a:lnSpc>
            </a:pPr>
            <a:r>
              <a:rPr lang="ja-JP" altLang="en-US" sz="108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 　　　　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沖縄職業能力開発促進センター　訓練課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452"/>
              </a:lnSpc>
            </a:pPr>
            <a:r>
              <a:rPr lang="ja-JP" altLang="en-US" sz="99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お問い合わせ／</a:t>
            </a:r>
            <a:r>
              <a:rPr lang="en-US" altLang="ja-JP" sz="99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99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：０９８－９３６－９２２２　</a:t>
            </a:r>
            <a:r>
              <a:rPr lang="en-US" altLang="ja-JP" sz="953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https://www3.jeed.go.jp/okinawa/poly/</a:t>
            </a:r>
          </a:p>
          <a:p>
            <a:pPr>
              <a:lnSpc>
                <a:spcPts val="1452"/>
              </a:lnSpc>
            </a:pPr>
            <a:r>
              <a:rPr lang="ja-JP" altLang="en-US" sz="99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</a:t>
            </a:r>
            <a:r>
              <a:rPr lang="en-US" altLang="ja-JP" sz="99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99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：０９８－９３６－１８５３　</a:t>
            </a:r>
            <a:r>
              <a:rPr lang="en-US" altLang="ja-JP" sz="953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E-mail</a:t>
            </a:r>
            <a:r>
              <a:rPr lang="ja-JP" altLang="en-US" sz="953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953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okinawa-poly02@jeed.go.jp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1" y="-15256"/>
            <a:ext cx="6858000" cy="8178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9"/>
          </a:p>
        </p:txBody>
      </p:sp>
      <p:sp>
        <p:nvSpPr>
          <p:cNvPr id="19" name="直角三角形 18"/>
          <p:cNvSpPr/>
          <p:nvPr/>
        </p:nvSpPr>
        <p:spPr>
          <a:xfrm flipH="1" flipV="1">
            <a:off x="3197237" y="12827"/>
            <a:ext cx="403143" cy="463873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9"/>
          </a:p>
        </p:txBody>
      </p:sp>
      <p:sp>
        <p:nvSpPr>
          <p:cNvPr id="20" name="正方形/長方形 19"/>
          <p:cNvSpPr/>
          <p:nvPr/>
        </p:nvSpPr>
        <p:spPr>
          <a:xfrm>
            <a:off x="3598513" y="42251"/>
            <a:ext cx="3259488" cy="4322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9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" y="104897"/>
            <a:ext cx="3760702" cy="315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52" b="1" dirty="0">
                <a:effectLst>
                  <a:glow rad="101600">
                    <a:schemeClr val="bg1"/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lang="en-US" altLang="ja-JP" sz="1452" b="1" dirty="0">
                <a:effectLst>
                  <a:glow rad="101600">
                    <a:schemeClr val="bg1"/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452" b="1" dirty="0">
                <a:effectLst>
                  <a:glow rad="101600">
                    <a:schemeClr val="bg1"/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 能力開発セミナーのご案内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405917" y="-21388"/>
            <a:ext cx="3466486" cy="48320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ja-JP" altLang="en-US" sz="2540" dirty="0">
                <a:ln w="3810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ポリテクセンター沖縄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10217" y="461821"/>
            <a:ext cx="1644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ln w="317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明朝E" panose="02020900000000000000" pitchFamily="18" charset="-128"/>
                <a:ea typeface="HGP明朝E" panose="02020900000000000000" pitchFamily="18" charset="-128"/>
              </a:rPr>
              <a:t>【E4101】</a:t>
            </a:r>
          </a:p>
        </p:txBody>
      </p:sp>
      <p:sp>
        <p:nvSpPr>
          <p:cNvPr id="43" name="正方形/長方形 42"/>
          <p:cNvSpPr/>
          <p:nvPr/>
        </p:nvSpPr>
        <p:spPr>
          <a:xfrm>
            <a:off x="3652628" y="2646117"/>
            <a:ext cx="32900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000" b="1" dirty="0">
                <a:solidFill>
                  <a:srgbClr val="FF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8</a:t>
            </a:r>
            <a:r>
              <a:rPr lang="ja-JP" altLang="en-US" sz="2400" dirty="0">
                <a:latin typeface="HGP明朝B" panose="02020800000000000000" pitchFamily="18" charset="-128"/>
                <a:ea typeface="HGP明朝B" panose="02020800000000000000" pitchFamily="18" charset="-128"/>
              </a:rPr>
              <a:t>/</a:t>
            </a:r>
            <a:r>
              <a:rPr lang="en-US" altLang="ja-JP" sz="4000" b="1" dirty="0">
                <a:solidFill>
                  <a:srgbClr val="FF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16</a:t>
            </a:r>
            <a:r>
              <a:rPr lang="ja-JP" altLang="en-US" sz="2000" dirty="0">
                <a:latin typeface="HGP明朝B" panose="02020800000000000000" pitchFamily="18" charset="-128"/>
                <a:ea typeface="HGP明朝B" panose="02020800000000000000" pitchFamily="18" charset="-128"/>
              </a:rPr>
              <a:t>(</a:t>
            </a:r>
            <a:r>
              <a:rPr lang="ja-JP" altLang="en-US" sz="2800" b="1" dirty="0">
                <a:solidFill>
                  <a:srgbClr val="FF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水</a:t>
            </a:r>
            <a:r>
              <a:rPr lang="en-US" altLang="ja-JP" sz="4000" b="1" dirty="0">
                <a:solidFill>
                  <a:srgbClr val="FF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8</a:t>
            </a:r>
            <a:r>
              <a:rPr lang="en-US" altLang="ja-JP" sz="2800" dirty="0">
                <a:latin typeface="HGP明朝B" panose="02020800000000000000" pitchFamily="18" charset="-128"/>
                <a:ea typeface="HGP明朝B" panose="02020800000000000000" pitchFamily="18" charset="-128"/>
              </a:rPr>
              <a:t>/</a:t>
            </a:r>
            <a:r>
              <a:rPr lang="en-US" altLang="ja-JP" sz="4000" b="1" dirty="0">
                <a:solidFill>
                  <a:srgbClr val="FF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17</a:t>
            </a:r>
            <a:r>
              <a:rPr lang="ja-JP" altLang="en-US" sz="2000" dirty="0">
                <a:latin typeface="HGP明朝B" panose="02020800000000000000" pitchFamily="18" charset="-128"/>
                <a:ea typeface="HGP明朝B" panose="02020800000000000000" pitchFamily="18" charset="-128"/>
              </a:rPr>
              <a:t>(</a:t>
            </a:r>
            <a:r>
              <a:rPr lang="ja-JP" altLang="en-US" sz="2800" b="1" dirty="0">
                <a:solidFill>
                  <a:srgbClr val="FF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木</a:t>
            </a:r>
            <a:r>
              <a:rPr lang="ja-JP" altLang="en-US" sz="2000" dirty="0">
                <a:latin typeface="HGP明朝B" panose="02020800000000000000" pitchFamily="18" charset="-128"/>
                <a:ea typeface="HGP明朝B" panose="02020800000000000000" pitchFamily="18" charset="-128"/>
              </a:rPr>
              <a:t>)</a:t>
            </a:r>
            <a:endParaRPr lang="en-US" altLang="ja-JP" sz="2000" dirty="0"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3973398" y="3692334"/>
            <a:ext cx="27295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9:00～16:00（計</a:t>
            </a:r>
            <a:r>
              <a:rPr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12H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4745613" y="4364609"/>
            <a:ext cx="138249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sz="16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00円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767071" y="5038335"/>
            <a:ext cx="13055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n w="6350">
                  <a:noFill/>
                </a:ln>
                <a:latin typeface="游ゴシック Medium" panose="020B0500000000000000" pitchFamily="50" charset="-128"/>
                <a:ea typeface="HG丸ｺﾞｼｯｸM-PRO" panose="020F0600000000000000"/>
              </a:rPr>
              <a:t>筆記用具</a:t>
            </a:r>
            <a:endParaRPr lang="ja-JP" altLang="en-US" sz="1400" dirty="0">
              <a:ln w="6350">
                <a:noFill/>
              </a:ln>
              <a:latin typeface="HGSｺﾞｼｯｸM" panose="020B0600000000000000" pitchFamily="50" charset="-128"/>
              <a:ea typeface="HG丸ｺﾞｼｯｸM-PRO" panose="020F0600000000000000"/>
            </a:endParaRPr>
          </a:p>
        </p:txBody>
      </p:sp>
      <p:sp>
        <p:nvSpPr>
          <p:cNvPr id="17" name="フローチャート: 代替処理 16"/>
          <p:cNvSpPr/>
          <p:nvPr/>
        </p:nvSpPr>
        <p:spPr>
          <a:xfrm>
            <a:off x="3645658" y="2413645"/>
            <a:ext cx="2991335" cy="259863"/>
          </a:xfrm>
          <a:prstGeom prst="flowChartAlternateProcess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49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受講日</a:t>
            </a:r>
          </a:p>
        </p:txBody>
      </p:sp>
      <p:sp>
        <p:nvSpPr>
          <p:cNvPr id="47" name="フローチャート: 代替処理 46"/>
          <p:cNvSpPr/>
          <p:nvPr/>
        </p:nvSpPr>
        <p:spPr>
          <a:xfrm>
            <a:off x="3645658" y="3378909"/>
            <a:ext cx="2991335" cy="259863"/>
          </a:xfrm>
          <a:prstGeom prst="flowChartAlternateProcess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49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受講時間</a:t>
            </a:r>
          </a:p>
        </p:txBody>
      </p:sp>
      <p:sp>
        <p:nvSpPr>
          <p:cNvPr id="48" name="フローチャート: 代替処理 47"/>
          <p:cNvSpPr/>
          <p:nvPr/>
        </p:nvSpPr>
        <p:spPr>
          <a:xfrm>
            <a:off x="3645658" y="4077876"/>
            <a:ext cx="2991335" cy="259863"/>
          </a:xfrm>
          <a:prstGeom prst="flowChartAlternateProcess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49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受講料</a:t>
            </a:r>
          </a:p>
        </p:txBody>
      </p:sp>
      <p:sp>
        <p:nvSpPr>
          <p:cNvPr id="49" name="フローチャート: 代替処理 48"/>
          <p:cNvSpPr/>
          <p:nvPr/>
        </p:nvSpPr>
        <p:spPr>
          <a:xfrm>
            <a:off x="3657690" y="4723912"/>
            <a:ext cx="2991335" cy="259863"/>
          </a:xfrm>
          <a:prstGeom prst="flowChartAlternateProcess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49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持参品</a:t>
            </a:r>
          </a:p>
        </p:txBody>
      </p:sp>
      <p:sp>
        <p:nvSpPr>
          <p:cNvPr id="50" name="フローチャート: 代替処理 49"/>
          <p:cNvSpPr/>
          <p:nvPr/>
        </p:nvSpPr>
        <p:spPr>
          <a:xfrm>
            <a:off x="3656186" y="5411312"/>
            <a:ext cx="2991335" cy="259863"/>
          </a:xfrm>
          <a:prstGeom prst="flowChartAlternateProcess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49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申込方法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765875" y="5679370"/>
            <a:ext cx="30314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n w="38100">
                  <a:noFill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原則、開講日の２週間前までに、</a:t>
            </a:r>
            <a:endParaRPr lang="en-US" altLang="ja-JP" sz="1400" dirty="0">
              <a:ln w="38100">
                <a:noFill/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n w="38100">
                  <a:noFill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当センターまで</a:t>
            </a:r>
            <a:r>
              <a:rPr lang="en-US" altLang="ja-JP" sz="1400" dirty="0">
                <a:ln w="38100">
                  <a:noFill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400" dirty="0">
                <a:ln w="38100">
                  <a:noFill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またはメールにてお申し込みください。</a:t>
            </a:r>
          </a:p>
          <a:p>
            <a:r>
              <a:rPr lang="ja-JP" altLang="en-US" sz="1400" dirty="0">
                <a:ln w="38100">
                  <a:noFill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（以降はお問い合わせ下さい）</a:t>
            </a:r>
          </a:p>
        </p:txBody>
      </p:sp>
      <p:sp>
        <p:nvSpPr>
          <p:cNvPr id="52" name="正方形/長方形 51"/>
          <p:cNvSpPr/>
          <p:nvPr/>
        </p:nvSpPr>
        <p:spPr>
          <a:xfrm>
            <a:off x="3973398" y="7218895"/>
            <a:ext cx="269343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1800"/>
              </a:lnSpc>
              <a:buFont typeface="+mj-lt"/>
              <a:buAutoNum type="arabicPeriod"/>
            </a:pPr>
            <a:r>
              <a:rPr lang="en-US" altLang="ja-JP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LAN</a:t>
            </a:r>
            <a:r>
              <a:rPr lang="ja-JP" altLang="en-US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の概要</a:t>
            </a:r>
          </a:p>
          <a:p>
            <a:pPr marL="342900" indent="-342900">
              <a:lnSpc>
                <a:spcPts val="1800"/>
              </a:lnSpc>
              <a:buFont typeface="+mj-lt"/>
              <a:buAutoNum type="arabicPeriod"/>
            </a:pPr>
            <a:r>
              <a:rPr lang="en-US" altLang="ja-JP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VLAN</a:t>
            </a:r>
            <a:r>
              <a:rPr lang="ja-JP" altLang="en-US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及び</a:t>
            </a:r>
            <a:r>
              <a:rPr lang="en-US" altLang="ja-JP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VPN</a:t>
            </a:r>
            <a:r>
              <a:rPr lang="ja-JP" altLang="en-US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の概要</a:t>
            </a:r>
          </a:p>
          <a:p>
            <a:pPr marL="342900" indent="-342900">
              <a:lnSpc>
                <a:spcPts val="1800"/>
              </a:lnSpc>
              <a:buFont typeface="+mj-lt"/>
              <a:buAutoNum type="arabicPeriod"/>
            </a:pPr>
            <a:r>
              <a:rPr lang="en-US" altLang="ja-JP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L2</a:t>
            </a:r>
            <a:r>
              <a:rPr lang="ja-JP" altLang="en-US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スイッチの</a:t>
            </a:r>
            <a:r>
              <a:rPr lang="en-US" altLang="ja-JP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VLAN</a:t>
            </a:r>
            <a:r>
              <a:rPr lang="ja-JP" altLang="en-US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設定実習（事業所内</a:t>
            </a:r>
            <a:r>
              <a:rPr lang="en-US" altLang="ja-JP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VLAN</a:t>
            </a:r>
            <a:r>
              <a:rPr lang="ja-JP" altLang="en-US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構築）</a:t>
            </a:r>
          </a:p>
          <a:p>
            <a:pPr marL="342900" indent="-342900">
              <a:lnSpc>
                <a:spcPts val="1800"/>
              </a:lnSpc>
              <a:buFont typeface="+mj-lt"/>
              <a:buAutoNum type="arabicPeriod"/>
            </a:pPr>
            <a:r>
              <a:rPr lang="ja-JP" altLang="en-US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ルーターによる</a:t>
            </a:r>
            <a:r>
              <a:rPr lang="en-US" altLang="ja-JP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VPN</a:t>
            </a:r>
            <a:r>
              <a:rPr lang="ja-JP" altLang="en-US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設定実習（事業所間</a:t>
            </a:r>
            <a:r>
              <a:rPr lang="en-US" altLang="ja-JP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VPN</a:t>
            </a:r>
            <a:r>
              <a:rPr lang="ja-JP" altLang="en-US" sz="12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接続）</a:t>
            </a:r>
            <a:endParaRPr lang="en-US" altLang="ja-JP" sz="125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230357" y="7162869"/>
            <a:ext cx="342887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ネットワークシステム構築に従事する技能・技術者を対象として、</a:t>
            </a:r>
            <a:r>
              <a:rPr lang="en-US" altLang="ja-JP" sz="13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L2</a:t>
            </a:r>
            <a:r>
              <a:rPr lang="ja-JP" altLang="en-US" sz="13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スイッチや</a:t>
            </a:r>
            <a:r>
              <a:rPr lang="en-US" altLang="ja-JP" sz="13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VPN</a:t>
            </a:r>
            <a:r>
              <a:rPr lang="ja-JP" altLang="en-US" sz="13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ルータによるネットワーク実習を通して、</a:t>
            </a:r>
            <a:r>
              <a:rPr lang="en-US" altLang="ja-JP" sz="13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VLAN</a:t>
            </a:r>
            <a:r>
              <a:rPr lang="ja-JP" altLang="en-US" sz="13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構築および事業所間</a:t>
            </a:r>
            <a:r>
              <a:rPr lang="en-US" altLang="ja-JP" sz="13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VPN</a:t>
            </a:r>
            <a:r>
              <a:rPr lang="ja-JP" altLang="en-US" sz="13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接続技術を習得します。</a:t>
            </a:r>
          </a:p>
          <a:p>
            <a:r>
              <a:rPr lang="en-US" altLang="ja-JP" sz="135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35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前提知識・技能</a:t>
            </a:r>
            <a:r>
              <a:rPr lang="en-US" altLang="ja-JP" sz="135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r>
              <a:rPr lang="ja-JP" altLang="en-US" sz="135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35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IPv4</a:t>
            </a:r>
            <a:r>
              <a:rPr lang="ja-JP" altLang="en-US" sz="135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の基礎知識を有し、コマンドライン操作ができる方が対象となります。</a:t>
            </a:r>
            <a:endParaRPr lang="en-US" altLang="ja-JP" sz="135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フローチャート: 代替処理 53"/>
          <p:cNvSpPr/>
          <p:nvPr/>
        </p:nvSpPr>
        <p:spPr>
          <a:xfrm>
            <a:off x="230357" y="6903297"/>
            <a:ext cx="3420000" cy="251999"/>
          </a:xfrm>
          <a:prstGeom prst="flowChartAlternateProcess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49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訓練内容</a:t>
            </a:r>
          </a:p>
        </p:txBody>
      </p:sp>
      <p:sp>
        <p:nvSpPr>
          <p:cNvPr id="55" name="フローチャート: 代替処理 54"/>
          <p:cNvSpPr/>
          <p:nvPr/>
        </p:nvSpPr>
        <p:spPr>
          <a:xfrm>
            <a:off x="3896484" y="6909715"/>
            <a:ext cx="2808000" cy="251730"/>
          </a:xfrm>
          <a:prstGeom prst="flowChartAlternateProcess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49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細　目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349126" y="1986908"/>
            <a:ext cx="15538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《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定員</a:t>
            </a:r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名</a:t>
            </a:r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》</a:t>
            </a:r>
            <a:endParaRPr kumimoji="1" lang="ja-JP" altLang="en-US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153934" y="739843"/>
            <a:ext cx="6577600" cy="1283259"/>
            <a:chOff x="-5990647" y="2548010"/>
            <a:chExt cx="6577600" cy="1283259"/>
          </a:xfrm>
        </p:grpSpPr>
        <p:sp>
          <p:nvSpPr>
            <p:cNvPr id="41" name="正方形/長方形 40"/>
            <p:cNvSpPr/>
            <p:nvPr/>
          </p:nvSpPr>
          <p:spPr>
            <a:xfrm>
              <a:off x="-5990647" y="2569385"/>
              <a:ext cx="6576757" cy="12618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ja-JP" sz="4000" dirty="0">
                  <a:ln w="101600">
                    <a:solidFill>
                      <a:schemeClr val="tx1"/>
                    </a:solidFill>
                  </a:ln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VLAN </a:t>
              </a:r>
              <a:r>
                <a:rPr lang="ja-JP" altLang="en-US" sz="4000" dirty="0">
                  <a:ln w="101600">
                    <a:solidFill>
                      <a:schemeClr val="tx1"/>
                    </a:solidFill>
                  </a:ln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間ルーティング技術 </a:t>
              </a:r>
              <a:endParaRPr lang="en-US" altLang="ja-JP" sz="4000" dirty="0">
                <a:ln w="101600">
                  <a:solidFill>
                    <a:schemeClr val="tx1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pPr algn="ctr"/>
              <a:r>
                <a:rPr lang="ja-JP" altLang="en-US" sz="3600" dirty="0">
                  <a:ln w="101600">
                    <a:solidFill>
                      <a:schemeClr val="tx1"/>
                    </a:solidFill>
                  </a:ln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（ 事業所間 </a:t>
              </a:r>
              <a:r>
                <a:rPr lang="en-US" altLang="ja-JP" sz="3600" dirty="0">
                  <a:ln w="101600">
                    <a:solidFill>
                      <a:schemeClr val="tx1"/>
                    </a:solidFill>
                  </a:ln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VPN </a:t>
              </a:r>
              <a:r>
                <a:rPr lang="ja-JP" altLang="en-US" sz="3600" dirty="0">
                  <a:ln w="101600">
                    <a:solidFill>
                      <a:schemeClr val="tx1"/>
                    </a:solidFill>
                  </a:ln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接続 ）</a:t>
              </a: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-5989804" y="2548010"/>
              <a:ext cx="6576757" cy="12618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ja-JP" sz="4000" dirty="0">
                  <a:solidFill>
                    <a:srgbClr val="FFFF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VLAN </a:t>
              </a:r>
              <a:r>
                <a:rPr lang="ja-JP" altLang="en-US" sz="4000" dirty="0">
                  <a:solidFill>
                    <a:srgbClr val="FFFF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間ルーティング技術 </a:t>
              </a:r>
              <a:endParaRPr lang="en-US" altLang="ja-JP" sz="4000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pPr algn="ctr"/>
              <a:r>
                <a:rPr lang="ja-JP" altLang="en-US" sz="3600" dirty="0">
                  <a:solidFill>
                    <a:srgbClr val="FFFF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（</a:t>
              </a:r>
              <a:r>
                <a:rPr lang="en-US" altLang="ja-JP" sz="3600" dirty="0">
                  <a:solidFill>
                    <a:srgbClr val="FFFF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 </a:t>
              </a:r>
              <a:r>
                <a:rPr lang="ja-JP" altLang="en-US" sz="3600" dirty="0">
                  <a:solidFill>
                    <a:srgbClr val="FFFF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事業所間 </a:t>
              </a:r>
              <a:r>
                <a:rPr lang="en-US" altLang="ja-JP" sz="3600" dirty="0">
                  <a:solidFill>
                    <a:srgbClr val="FFFF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VPN </a:t>
              </a:r>
              <a:r>
                <a:rPr lang="ja-JP" altLang="en-US" sz="3600" dirty="0">
                  <a:solidFill>
                    <a:srgbClr val="FFFF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接続 ）</a:t>
              </a:r>
            </a:p>
          </p:txBody>
        </p:sp>
      </p:grpSp>
      <p:pic>
        <p:nvPicPr>
          <p:cNvPr id="56" name="図 5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1" t="5424" r="4411" b="5735"/>
          <a:stretch/>
        </p:blipFill>
        <p:spPr>
          <a:xfrm>
            <a:off x="6070538" y="9156701"/>
            <a:ext cx="695038" cy="678997"/>
          </a:xfrm>
          <a:prstGeom prst="rect">
            <a:avLst/>
          </a:prstGeom>
        </p:spPr>
      </p:pic>
      <p:pic>
        <p:nvPicPr>
          <p:cNvPr id="60" name="図 5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086" y="9139506"/>
            <a:ext cx="1418166" cy="430608"/>
          </a:xfrm>
          <a:prstGeom prst="rect">
            <a:avLst/>
          </a:prstGeom>
        </p:spPr>
      </p:pic>
      <p:sp>
        <p:nvSpPr>
          <p:cNvPr id="63" name="テキスト ボックス 62"/>
          <p:cNvSpPr txBox="1"/>
          <p:nvPr/>
        </p:nvSpPr>
        <p:spPr>
          <a:xfrm>
            <a:off x="4652963" y="9192419"/>
            <a:ext cx="867613" cy="187293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kumimoji="1" lang="ja-JP" altLang="en-US" sz="5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ポリテクセンター沖縄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17" y="9150350"/>
            <a:ext cx="849805" cy="306265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 rotWithShape="1">
          <a:blip r:embed="rId6"/>
          <a:srcRect l="1600"/>
          <a:stretch/>
        </p:blipFill>
        <p:spPr>
          <a:xfrm>
            <a:off x="909319" y="4849777"/>
            <a:ext cx="1984283" cy="1814893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7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85333">
            <a:off x="418680" y="2510525"/>
            <a:ext cx="662476" cy="662476"/>
          </a:xfrm>
          <a:prstGeom prst="rect">
            <a:avLst/>
          </a:prstGeom>
          <a:effectLst>
            <a:glow rad="50800">
              <a:schemeClr val="bg1"/>
            </a:glow>
          </a:effectLst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8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387" y="4087944"/>
            <a:ext cx="662476" cy="662476"/>
          </a:xfrm>
          <a:prstGeom prst="rect">
            <a:avLst/>
          </a:prstGeom>
          <a:effectLst>
            <a:glow rad="50800">
              <a:schemeClr val="bg1"/>
            </a:glow>
          </a:effectLst>
        </p:spPr>
      </p:pic>
      <p:pic>
        <p:nvPicPr>
          <p:cNvPr id="42" name="図 41"/>
          <p:cNvPicPr>
            <a:picLocks noChangeAspect="1"/>
          </p:cNvPicPr>
          <p:nvPr/>
        </p:nvPicPr>
        <p:blipFill>
          <a:blip r:embed="rId9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478" y="2340749"/>
            <a:ext cx="786423" cy="786423"/>
          </a:xfrm>
          <a:prstGeom prst="rect">
            <a:avLst/>
          </a:prstGeom>
          <a:effectLst>
            <a:glow rad="50800">
              <a:schemeClr val="bg1"/>
            </a:glow>
          </a:effectLst>
        </p:spPr>
      </p:pic>
      <p:sp>
        <p:nvSpPr>
          <p:cNvPr id="10" name="正方形/長方形 9"/>
          <p:cNvSpPr/>
          <p:nvPr/>
        </p:nvSpPr>
        <p:spPr>
          <a:xfrm>
            <a:off x="948045" y="3076116"/>
            <a:ext cx="18646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0" cap="none" spc="0" dirty="0">
                <a:ln w="0"/>
                <a:solidFill>
                  <a:srgbClr val="FF0000"/>
                </a:solidFill>
                <a:effectLst>
                  <a:glow rad="63500">
                    <a:schemeClr val="bg1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tencil" panose="040409050D0802020404" pitchFamily="82" charset="0"/>
              </a:rPr>
              <a:t>VLAN</a:t>
            </a:r>
          </a:p>
        </p:txBody>
      </p:sp>
      <p:pic>
        <p:nvPicPr>
          <p:cNvPr id="57" name="図 56"/>
          <p:cNvPicPr>
            <a:picLocks noChangeAspect="1"/>
          </p:cNvPicPr>
          <p:nvPr/>
        </p:nvPicPr>
        <p:blipFill>
          <a:blip r:embed="rId10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503" y="4125217"/>
            <a:ext cx="402971" cy="402971"/>
          </a:xfrm>
          <a:prstGeom prst="rect">
            <a:avLst/>
          </a:prstGeom>
          <a:effectLst>
            <a:glow rad="50800">
              <a:schemeClr val="bg1"/>
            </a:glow>
          </a:effectLst>
        </p:spPr>
      </p:pic>
      <p:pic>
        <p:nvPicPr>
          <p:cNvPr id="58" name="図 57"/>
          <p:cNvPicPr>
            <a:picLocks noChangeAspect="1"/>
          </p:cNvPicPr>
          <p:nvPr/>
        </p:nvPicPr>
        <p:blipFill>
          <a:blip r:embed="rId11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056" y="2594043"/>
            <a:ext cx="457316" cy="457316"/>
          </a:xfrm>
          <a:prstGeom prst="rect">
            <a:avLst/>
          </a:prstGeom>
          <a:effectLst>
            <a:glow rad="50800">
              <a:schemeClr val="bg1"/>
            </a:glow>
          </a:effectLst>
        </p:spPr>
      </p:pic>
      <p:pic>
        <p:nvPicPr>
          <p:cNvPr id="61" name="図 60"/>
          <p:cNvPicPr>
            <a:picLocks noChangeAspect="1"/>
          </p:cNvPicPr>
          <p:nvPr/>
        </p:nvPicPr>
        <p:blipFill>
          <a:blip r:embed="rId1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8427">
            <a:off x="2947043" y="3406989"/>
            <a:ext cx="423876" cy="423876"/>
          </a:xfrm>
          <a:prstGeom prst="rect">
            <a:avLst/>
          </a:prstGeom>
          <a:effectLst>
            <a:glow rad="50800">
              <a:schemeClr val="bg1"/>
            </a:glow>
          </a:effectLst>
        </p:spPr>
      </p:pic>
      <p:pic>
        <p:nvPicPr>
          <p:cNvPr id="62" name="図 61"/>
          <p:cNvPicPr>
            <a:picLocks noChangeAspect="1"/>
          </p:cNvPicPr>
          <p:nvPr/>
        </p:nvPicPr>
        <p:blipFill>
          <a:blip r:embed="rId1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02" y="3616048"/>
            <a:ext cx="457316" cy="457316"/>
          </a:xfrm>
          <a:prstGeom prst="rect">
            <a:avLst/>
          </a:prstGeom>
          <a:effectLst>
            <a:glow rad="50800">
              <a:schemeClr val="bg1"/>
            </a:glow>
          </a:effectLst>
        </p:spPr>
      </p:pic>
    </p:spTree>
    <p:extLst>
      <p:ext uri="{BB962C8B-B14F-4D97-AF65-F5344CB8AC3E}">
        <p14:creationId xmlns:p14="http://schemas.microsoft.com/office/powerpoint/2010/main" val="561468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/>
        </p:nvGraphicFramePr>
        <p:xfrm>
          <a:off x="279396" y="61628"/>
          <a:ext cx="6299208" cy="9839883"/>
        </p:xfrm>
        <a:graphic>
          <a:graphicData uri="http://schemas.openxmlformats.org/drawingml/2006/table">
            <a:tbl>
              <a:tblPr/>
              <a:tblGrid>
                <a:gridCol w="174978">
                  <a:extLst>
                    <a:ext uri="{9D8B030D-6E8A-4147-A177-3AD203B41FA5}">
                      <a16:colId xmlns:a16="http://schemas.microsoft.com/office/drawing/2014/main" val="271625539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2462657716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3385080238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3096216083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1861762732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1629662968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209989839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3925363902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665386245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2840462167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1529802667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3290622774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2504747511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1810110410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2993548559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427548562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373870100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1770043605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1904200013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3941169658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1173961710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1639625126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2070064586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844050778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1448870109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4082848338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3457532609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1297950148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2295104051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1079370616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2348007116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3211338430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2629743441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1186418788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888340425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2750969216"/>
                    </a:ext>
                  </a:extLst>
                </a:gridCol>
              </a:tblGrid>
              <a:tr h="224687">
                <a:tc gridSpan="36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能 力 開 発 セ ミ ナ － 受 講 申 込 書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14144"/>
                  </a:ext>
                </a:extLst>
              </a:tr>
              <a:tr h="136664">
                <a:tc gridSpan="36"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　     年　　　　月　　　　日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669588"/>
                  </a:ext>
                </a:extLst>
              </a:tr>
              <a:tr h="75529">
                <a:tc gridSpan="34"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276102"/>
                  </a:ext>
                </a:extLst>
              </a:tr>
              <a:tr h="137535">
                <a:tc gridSpan="36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次のセミナーについて、訓練内容と受講要件を確認の上、申し込みます。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645752"/>
                  </a:ext>
                </a:extLst>
              </a:tr>
              <a:tr h="100840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8844145"/>
                  </a:ext>
                </a:extLst>
              </a:tr>
              <a:tr h="40852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開催会場</a:t>
                      </a:r>
                      <a:b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（申込先）</a:t>
                      </a:r>
                      <a:b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該当に○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沖縄職業能力開発大学校</a:t>
                      </a:r>
                      <a:b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TEL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098-934-4810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098-934-6287</a:t>
                      </a:r>
                      <a:b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メール 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okinawa-college03@jeed.go.jp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〇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ポリテクセンター沖縄</a:t>
                      </a:r>
                      <a:b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TEL</a:t>
                      </a:r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098-936-9222</a:t>
                      </a:r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</a:t>
                      </a:r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</a:t>
                      </a:r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098-936-1853</a:t>
                      </a:r>
                      <a:b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メール </a:t>
                      </a:r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okinawa-poly02@jeed.go.jp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653879"/>
                  </a:ext>
                </a:extLst>
              </a:tr>
              <a:tr h="136664">
                <a:tc gridSpan="29"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ご希望のコースの開催会場をご確認いただき、該当する施設あてにこの用紙をご送付ください。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9455501"/>
                  </a:ext>
                </a:extLst>
              </a:tr>
              <a:tr h="94212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3290214"/>
                  </a:ext>
                </a:extLst>
              </a:tr>
              <a:tr h="26031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コース番号</a:t>
                      </a: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コース名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564825"/>
                  </a:ext>
                </a:extLst>
              </a:tr>
              <a:tr h="1824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受講区分</a:t>
                      </a:r>
                      <a:b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該当に○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Ａ．会社指示による受講</a:t>
                      </a: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　　　　 　 Ｂ．個人での受講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059873"/>
                  </a:ext>
                </a:extLst>
              </a:tr>
              <a:tr h="223234"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2">
                  <a:txBody>
                    <a:bodyPr/>
                    <a:lstStyle/>
                    <a:p>
                      <a:pPr algn="l" fontAlgn="ctr"/>
                      <a:r>
                        <a:rPr lang="ja-JP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受講された方が所属する会社の代表者の方（事業主、営業所長、工場長等）に、セミナー終了後にアンケート調査を</a:t>
                      </a:r>
                      <a:br>
                        <a:rPr lang="ja-JP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実施していますので、ご協力をお願いします。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29317"/>
                  </a:ext>
                </a:extLst>
              </a:tr>
              <a:tr h="136664">
                <a:tc gridSpan="36">
                  <a:txBody>
                    <a:bodyPr/>
                    <a:lstStyle/>
                    <a:p>
                      <a:pPr algn="l" fontAlgn="b"/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Ａ．会社からのご指示により受講される方　ご記入欄</a:t>
                      </a:r>
                    </a:p>
                  </a:txBody>
                  <a:tcPr marL="4794" marR="4794" marT="479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7769620"/>
                  </a:ext>
                </a:extLst>
              </a:tr>
              <a:tr h="24989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（フリガナ）</a:t>
                      </a: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0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TEL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54851"/>
                  </a:ext>
                </a:extLst>
              </a:tr>
              <a:tr h="26429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会社名</a:t>
                      </a: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0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9280833"/>
                  </a:ext>
                </a:extLst>
              </a:tr>
              <a:tr h="213360"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2"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（該当する場合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）○○支店、△△営業所、□□工場等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933155"/>
                  </a:ext>
                </a:extLst>
              </a:tr>
              <a:tr h="30599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住所</a:t>
                      </a: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2"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〒</a:t>
                      </a:r>
                    </a:p>
                  </a:txBody>
                  <a:tcPr marL="4794" marR="4794" marT="479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26433"/>
                  </a:ext>
                </a:extLst>
              </a:tr>
              <a:tr h="24487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会社規模</a:t>
                      </a:r>
                      <a:b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該当に○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Ａ．1～29　 Ｂ．30～99　 Ｃ．100～299　 Ｄ．300～499　 Ｅ．500～999　 Ｆ．1,000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人以上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1363112"/>
                  </a:ext>
                </a:extLst>
              </a:tr>
              <a:tr h="24487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業種</a:t>
                      </a:r>
                      <a:b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該当に○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Ａ．製造業 　 Ｂ．建設業　 Ｃ．サービス業　 Ｄ．卸売・小売業　 Ｅ．その他（　　　　）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196124"/>
                  </a:ext>
                </a:extLst>
              </a:tr>
              <a:tr h="182474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申込担当者</a:t>
                      </a: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部署・役職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ご連絡先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225237"/>
                  </a:ext>
                </a:extLst>
              </a:tr>
              <a:tr h="2232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団体名</a:t>
                      </a:r>
                      <a:b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）会社が属している団体の名前を記入してください。（例：○○工業会、○○協同組合）</a:t>
                      </a:r>
                    </a:p>
                  </a:txBody>
                  <a:tcPr marL="4794" marR="4794" marT="479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4197965"/>
                  </a:ext>
                </a:extLst>
              </a:tr>
              <a:tr h="182474"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2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143684"/>
                  </a:ext>
                </a:extLst>
              </a:tr>
              <a:tr h="136664"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受講者</a:t>
                      </a: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受講者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9237384"/>
                  </a:ext>
                </a:extLst>
              </a:tr>
              <a:tr h="136664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（ﾌﾘｶﾞﾅ）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男　・　女</a:t>
                      </a:r>
                    </a:p>
                  </a:txBody>
                  <a:tcPr marL="4794" marR="4794" marT="4794" marB="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（ﾌﾘｶﾞﾅ）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男　・　女</a:t>
                      </a:r>
                    </a:p>
                  </a:txBody>
                  <a:tcPr marL="4794" marR="4794" marT="4794" marB="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7065979"/>
                  </a:ext>
                </a:extLst>
              </a:tr>
              <a:tr h="20970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5081188"/>
                  </a:ext>
                </a:extLst>
              </a:tr>
              <a:tr h="2665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生年月日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西暦　　　　　　　年　　　　月　　　　日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生年月日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西暦　　　　　　　年　　　　月　　　　日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211603"/>
                  </a:ext>
                </a:extLst>
              </a:tr>
              <a:tr h="19926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就業状況（*</a:t>
                      </a: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b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該当に○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</a:t>
                      </a: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正社員　　　　</a:t>
                      </a:r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</a:t>
                      </a: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非正規雇用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就業状況（*</a:t>
                      </a: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b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該当に○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</a:t>
                      </a: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正社員　　　　</a:t>
                      </a:r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</a:t>
                      </a: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非正規雇用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9825554"/>
                  </a:ext>
                </a:extLst>
              </a:tr>
              <a:tr h="18247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備考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(*2)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備考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(*2)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932371"/>
                  </a:ext>
                </a:extLst>
              </a:tr>
              <a:tr h="136664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（ﾌﾘｶﾞﾅ）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男　・　女</a:t>
                      </a:r>
                    </a:p>
                  </a:txBody>
                  <a:tcPr marL="4794" marR="4794" marT="4794" marB="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（ﾌﾘｶﾞﾅ）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男　・　女</a:t>
                      </a:r>
                    </a:p>
                  </a:txBody>
                  <a:tcPr marL="4794" marR="4794" marT="4794" marB="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6919913"/>
                  </a:ext>
                </a:extLst>
              </a:tr>
              <a:tr h="20970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935332"/>
                  </a:ext>
                </a:extLst>
              </a:tr>
              <a:tr h="2665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生年月日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西暦　　　　　　　年　　　　月　　　　日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生年月日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西暦　　　　　　　年　　　　月　　　　日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7666394"/>
                  </a:ext>
                </a:extLst>
              </a:tr>
              <a:tr h="18247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就業状況（*</a:t>
                      </a: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b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該当に○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</a:t>
                      </a: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正社員　　　　</a:t>
                      </a:r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</a:t>
                      </a: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非正規雇用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就業状況（*</a:t>
                      </a: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b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該当に○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</a:t>
                      </a: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正社員　　　　</a:t>
                      </a:r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</a:t>
                      </a: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非正規雇用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003078"/>
                  </a:ext>
                </a:extLst>
              </a:tr>
              <a:tr h="19926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備考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(*2)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備考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(*2)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776282"/>
                  </a:ext>
                </a:extLst>
              </a:tr>
              <a:tr h="136664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（ﾌﾘｶﾞﾅ）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男　・　女</a:t>
                      </a:r>
                    </a:p>
                  </a:txBody>
                  <a:tcPr marL="4794" marR="4794" marT="4794" marB="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（ﾌﾘｶﾞﾅ）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男　・　女</a:t>
                      </a:r>
                    </a:p>
                  </a:txBody>
                  <a:tcPr marL="4794" marR="4794" marT="4794" marB="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4601477"/>
                  </a:ext>
                </a:extLst>
              </a:tr>
              <a:tr h="20970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123722"/>
                  </a:ext>
                </a:extLst>
              </a:tr>
              <a:tr h="2665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生年月日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西暦　　　　　　　年　　　　月　　　　日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生年月日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西暦　　　　　　　年　　　　月　　　　日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739148"/>
                  </a:ext>
                </a:extLst>
              </a:tr>
              <a:tr h="19926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就業状況（*</a:t>
                      </a: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b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該当に○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</a:t>
                      </a: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正社員　　　　</a:t>
                      </a:r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</a:t>
                      </a: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非正規雇用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就業状況（*</a:t>
                      </a: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b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該当に○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</a:t>
                      </a: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正社員　　　　</a:t>
                      </a:r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</a:t>
                      </a: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非正規雇用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642126"/>
                  </a:ext>
                </a:extLst>
              </a:tr>
              <a:tr h="18247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備考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(*2)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備考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(*2)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296959"/>
                  </a:ext>
                </a:extLst>
              </a:tr>
              <a:tr h="136664">
                <a:tc gridSpan="36">
                  <a:txBody>
                    <a:bodyPr/>
                    <a:lstStyle/>
                    <a:p>
                      <a:pPr algn="l" fontAlgn="b"/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Ｂ．個人で受講される方　ご記入欄</a:t>
                      </a:r>
                    </a:p>
                  </a:txBody>
                  <a:tcPr marL="4794" marR="4794" marT="479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7115525"/>
                  </a:ext>
                </a:extLst>
              </a:tr>
              <a:tr h="136664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（フリガナ）</a:t>
                      </a: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男</a:t>
                      </a:r>
                      <a:b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</a:t>
                      </a:r>
                      <a:b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女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〒</a:t>
                      </a:r>
                    </a:p>
                  </a:txBody>
                  <a:tcPr marL="4794" marR="4794" marT="479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t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6074108"/>
                  </a:ext>
                </a:extLst>
              </a:tr>
              <a:tr h="20970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ご氏名</a:t>
                      </a: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9">
                  <a:txBody>
                    <a:bodyPr/>
                    <a:lstStyle/>
                    <a:p>
                      <a:pPr algn="ctr" fontAlgn="t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242581"/>
                  </a:ext>
                </a:extLst>
              </a:tr>
              <a:tr h="182474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生年月日</a:t>
                      </a: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西暦　　　　　年　　　 月　 　　日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TEL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451540"/>
                  </a:ext>
                </a:extLst>
              </a:tr>
              <a:tr h="199269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就業状況（*</a:t>
                      </a:r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　</a:t>
                      </a:r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該当に○</a:t>
                      </a: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7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正社員　　　　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非正規雇用　　　　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3.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その他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自営業等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170669"/>
                  </a:ext>
                </a:extLst>
              </a:tr>
              <a:tr h="136664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備考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(*2)</a:t>
                      </a: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2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1010166"/>
                  </a:ext>
                </a:extLst>
              </a:tr>
              <a:tr h="9190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0948442"/>
                  </a:ext>
                </a:extLst>
              </a:tr>
              <a:tr h="223234">
                <a:tc gridSpan="36"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（*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）就業状況の非正規雇用とは、一般的にパート、アルバイト、契約社員などが該当しますが、様々な呼称があるため、貴社の判断で差し支えありません。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290710"/>
                  </a:ext>
                </a:extLst>
              </a:tr>
              <a:tr h="223234">
                <a:tc gridSpan="36"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（*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）訓練を進める上での参考とさせていただくため、今回受講するコース内容に関連した職務経験、資格、教育訓練受講歴等をお持ちの方は、差し支えない範囲で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ご記入下さい。（例：切削加工の作業に約５年間従事）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9871475"/>
                  </a:ext>
                </a:extLst>
              </a:tr>
              <a:tr h="97845"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6392027"/>
                  </a:ext>
                </a:extLst>
              </a:tr>
              <a:tr h="693420">
                <a:tc gridSpan="36">
                  <a:txBody>
                    <a:bodyPr/>
                    <a:lstStyle/>
                    <a:p>
                      <a:pPr algn="l" fontAlgn="t"/>
                      <a:r>
                        <a:rPr lang="ja-JP" altLang="en-US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◆開講の２週間前までにお申し込みください。申込期限を過ぎた場合は、お問い合わせください。</a:t>
                      </a:r>
                      <a:br>
                        <a:rPr lang="ja-JP" altLang="en-US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700" b="0" i="0" u="none" strike="noStrike" dirty="0">
                          <a:solidFill>
                            <a:srgbClr val="00206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◆同一コース名のセミナーの内容は同じです（</a:t>
                      </a:r>
                      <a:r>
                        <a:rPr lang="en-US" altLang="ja-JP" sz="700" b="0" i="0" u="none" strike="noStrike" dirty="0">
                          <a:solidFill>
                            <a:srgbClr val="00206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ja-JP" altLang="en-US" sz="700" b="0" i="0" u="none" strike="noStrike" dirty="0">
                          <a:solidFill>
                            <a:srgbClr val="00206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コースで完結です）。</a:t>
                      </a:r>
                      <a:b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◆訓練内容等のご不明な点、あるいは安全面・健康上においてご不安な点などございましたら、あらかじめご相談下さい。</a:t>
                      </a:r>
                      <a:b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◆独立行政法人高齢・障害・求職者雇用支援機構は「個人情報の保護に関する法律」（平成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年法律第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57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号）を遵守し、保有個人情報を適切に管理し、個人の権利利益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t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を保護いたします。当機構では、必要な個人情報を、利用目的の範囲内で利用させていただきます。ご記入いただいた個人情報は能力開発セミナーの受講に関する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t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事務処理（連絡、修了証書の交付、修了台帳の整備）及び業務統計、当機構の能力開発セミナーや関連するセミナー・イベント等の案内に利用させていただきます。</a:t>
                      </a:r>
                    </a:p>
                  </a:txBody>
                  <a:tcPr marL="4794" marR="4794" marT="479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526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9837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1179</Words>
  <Application>Microsoft Office PowerPoint</Application>
  <PresentationFormat>A4 210 x 297 mm</PresentationFormat>
  <Paragraphs>213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6" baseType="lpstr">
      <vt:lpstr>HGP創英角ｺﾞｼｯｸUB</vt:lpstr>
      <vt:lpstr>HGP明朝B</vt:lpstr>
      <vt:lpstr>HGP明朝E</vt:lpstr>
      <vt:lpstr>HGSｺﾞｼｯｸM</vt:lpstr>
      <vt:lpstr>HGS創英角ｺﾞｼｯｸUB</vt:lpstr>
      <vt:lpstr>HG丸ｺﾞｼｯｸM-PRO</vt:lpstr>
      <vt:lpstr>ＭＳ Ｐゴシック</vt:lpstr>
      <vt:lpstr>游ゴシック</vt:lpstr>
      <vt:lpstr>游ゴシック Medium</vt:lpstr>
      <vt:lpstr>Arial</vt:lpstr>
      <vt:lpstr>Calibri</vt:lpstr>
      <vt:lpstr>Calibri Light</vt:lpstr>
      <vt:lpstr>Stencil</vt:lpstr>
      <vt:lpstr>Office テーマ</vt:lpstr>
      <vt:lpstr>PowerPoint プレゼンテーション</vt:lpstr>
      <vt:lpstr>PowerPoint プレゼンテーション</vt:lpstr>
    </vt:vector>
  </TitlesOfParts>
  <Company>高齢・障害・求職者雇用支援機構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高齢・障害・求職者雇用支援機構</dc:creator>
  <cp:lastModifiedBy>PC-01</cp:lastModifiedBy>
  <cp:revision>14</cp:revision>
  <cp:lastPrinted>2023-05-12T05:18:53Z</cp:lastPrinted>
  <dcterms:created xsi:type="dcterms:W3CDTF">2023-04-07T01:09:28Z</dcterms:created>
  <dcterms:modified xsi:type="dcterms:W3CDTF">2023-06-26T00:16:44Z</dcterms:modified>
</cp:coreProperties>
</file>