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8"/>
  </p:notesMasterIdLst>
  <p:sldIdLst>
    <p:sldId id="261" r:id="rId6"/>
    <p:sldId id="265" r:id="rId7"/>
  </p:sldIdLst>
  <p:sldSz cx="6858000" cy="9906000" type="A4"/>
  <p:notesSz cx="6797675" cy="99266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orient="horz" pos="126">
          <p15:clr>
            <a:srgbClr val="A4A3A4"/>
          </p15:clr>
        </p15:guide>
        <p15:guide id="3" orient="horz" pos="6114">
          <p15:clr>
            <a:srgbClr val="A4A3A4"/>
          </p15:clr>
        </p15:guide>
        <p15:guide id="4" pos="2160">
          <p15:clr>
            <a:srgbClr val="A4A3A4"/>
          </p15:clr>
        </p15:guide>
        <p15:guide id="5" pos="119">
          <p15:clr>
            <a:srgbClr val="A4A3A4"/>
          </p15:clr>
        </p15:guide>
        <p15:guide id="6" pos="420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137B58"/>
    <a:srgbClr val="FFFFCC"/>
    <a:srgbClr val="FF6600"/>
    <a:srgbClr val="000099"/>
    <a:srgbClr val="0A3C1B"/>
    <a:srgbClr val="FFFF99"/>
    <a:srgbClr val="000066"/>
    <a:srgbClr val="0033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62" autoAdjust="0"/>
    <p:restoredTop sz="86082" autoAdjust="0"/>
  </p:normalViewPr>
  <p:slideViewPr>
    <p:cSldViewPr snapToGrid="0">
      <p:cViewPr varScale="1">
        <p:scale>
          <a:sx n="75" d="100"/>
          <a:sy n="75" d="100"/>
        </p:scale>
        <p:origin x="1458" y="72"/>
      </p:cViewPr>
      <p:guideLst>
        <p:guide orient="horz" pos="3120"/>
        <p:guide orient="horz" pos="126"/>
        <p:guide orient="horz" pos="6114"/>
        <p:guide pos="2160"/>
        <p:guide pos="119"/>
        <p:guide pos="4201"/>
      </p:guideLst>
    </p:cSldViewPr>
  </p:slideViewPr>
  <p:notesTextViewPr>
    <p:cViewPr>
      <p:scale>
        <a:sx n="1" d="1"/>
        <a:sy n="1" d="1"/>
      </p:scale>
      <p:origin x="0" y="0"/>
    </p:cViewPr>
  </p:notesTextViewPr>
  <p:notesViewPr>
    <p:cSldViewPr snapToGrid="0">
      <p:cViewPr varScale="1">
        <p:scale>
          <a:sx n="46" d="100"/>
          <a:sy n="46" d="100"/>
        </p:scale>
        <p:origin x="2982" y="7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06" tIns="45653" rIns="91306" bIns="45653"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3" y="0"/>
            <a:ext cx="2945448" cy="496253"/>
          </a:xfrm>
          <a:prstGeom prst="rect">
            <a:avLst/>
          </a:prstGeom>
        </p:spPr>
        <p:txBody>
          <a:bodyPr vert="horz" lIns="91306" tIns="45653" rIns="91306" bIns="45653" rtlCol="0"/>
          <a:lstStyle>
            <a:lvl1pPr algn="r" eaLnBrk="1" fontAlgn="auto" hangingPunct="1">
              <a:spcBef>
                <a:spcPts val="0"/>
              </a:spcBef>
              <a:spcAft>
                <a:spcPts val="0"/>
              </a:spcAft>
              <a:defRPr sz="1200">
                <a:latin typeface="+mn-lt"/>
                <a:ea typeface="+mn-ea"/>
              </a:defRPr>
            </a:lvl1pPr>
          </a:lstStyle>
          <a:p>
            <a:pPr>
              <a:defRPr/>
            </a:pPr>
            <a:fld id="{C267B1B5-36B3-4A26-9667-87358F20DA74}" type="datetimeFigureOut">
              <a:rPr lang="ja-JP" altLang="en-US"/>
              <a:pPr>
                <a:defRPr/>
              </a:pPr>
              <a:t>2021/8/4</a:t>
            </a:fld>
            <a:endParaRPr lang="ja-JP" altLang="en-US"/>
          </a:p>
        </p:txBody>
      </p:sp>
      <p:sp>
        <p:nvSpPr>
          <p:cNvPr id="4" name="スライド イメージ プレースホルダー 3"/>
          <p:cNvSpPr>
            <a:spLocks noGrp="1" noRot="1" noChangeAspect="1"/>
          </p:cNvSpPr>
          <p:nvPr>
            <p:ph type="sldImg" idx="2"/>
          </p:nvPr>
        </p:nvSpPr>
        <p:spPr>
          <a:xfrm>
            <a:off x="2111375" y="744538"/>
            <a:ext cx="2574925" cy="3721100"/>
          </a:xfrm>
          <a:prstGeom prst="rect">
            <a:avLst/>
          </a:prstGeom>
          <a:noFill/>
          <a:ln w="12700">
            <a:solidFill>
              <a:prstClr val="black"/>
            </a:solidFill>
          </a:ln>
        </p:spPr>
        <p:txBody>
          <a:bodyPr vert="horz" lIns="91306" tIns="45653" rIns="91306" bIns="45653" rtlCol="0" anchor="ctr"/>
          <a:lstStyle/>
          <a:p>
            <a:pPr lvl="0"/>
            <a:endParaRPr lang="ja-JP" altLang="en-US" noProof="0"/>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306" tIns="45653" rIns="91306" bIns="45653"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28800"/>
            <a:ext cx="2945448" cy="496252"/>
          </a:xfrm>
          <a:prstGeom prst="rect">
            <a:avLst/>
          </a:prstGeom>
        </p:spPr>
        <p:txBody>
          <a:bodyPr vert="horz" lIns="91306" tIns="45653" rIns="91306" bIns="45653"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3" y="9428800"/>
            <a:ext cx="2945448" cy="496252"/>
          </a:xfrm>
          <a:prstGeom prst="rect">
            <a:avLst/>
          </a:prstGeom>
        </p:spPr>
        <p:txBody>
          <a:bodyPr vert="horz" wrap="square" lIns="91306" tIns="45653" rIns="91306" bIns="45653" numCol="1" anchor="b" anchorCtr="0" compatLnSpc="1">
            <a:prstTxWarp prst="textNoShape">
              <a:avLst/>
            </a:prstTxWarp>
          </a:bodyPr>
          <a:lstStyle>
            <a:lvl1pPr algn="r" eaLnBrk="1" hangingPunct="1">
              <a:defRPr sz="1200" smtClean="0"/>
            </a:lvl1pPr>
          </a:lstStyle>
          <a:p>
            <a:pPr>
              <a:defRPr/>
            </a:pPr>
            <a:fld id="{144FE23F-78BD-432F-8D9A-0D3465A76780}"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6" name="四角形: 角を丸くする 75"/>
          <p:cNvSpPr/>
          <p:nvPr userDrawn="1"/>
        </p:nvSpPr>
        <p:spPr bwMode="gray">
          <a:xfrm>
            <a:off x="26988" y="3862852"/>
            <a:ext cx="6804025" cy="250825"/>
          </a:xfrm>
          <a:prstGeom prst="roundRect">
            <a:avLst>
              <a:gd name="adj" fmla="val 50000"/>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dirty="0">
                <a:latin typeface="Meiryo UI" panose="020B0604030504040204" pitchFamily="50" charset="-128"/>
                <a:ea typeface="Meiryo UI" panose="020B0604030504040204" pitchFamily="50" charset="-128"/>
              </a:rPr>
              <a:t>プログラム</a:t>
            </a:r>
          </a:p>
        </p:txBody>
      </p:sp>
      <p:pic>
        <p:nvPicPr>
          <p:cNvPr id="9" name="図 1"/>
          <p:cNvPicPr>
            <a:picLocks noChangeAspect="1"/>
          </p:cNvPicPr>
          <p:nvPr userDrawn="1"/>
        </p:nvPicPr>
        <p:blipFill>
          <a:blip r:embed="rId2">
            <a:extLst>
              <a:ext uri="{28A0092B-C50C-407E-A947-70E740481C1C}">
                <a14:useLocalDpi xmlns:a14="http://schemas.microsoft.com/office/drawing/2010/main" val="0"/>
              </a:ext>
            </a:extLst>
          </a:blip>
          <a:srcRect t="14684" r="575" b="33009"/>
          <a:stretch>
            <a:fillRect/>
          </a:stretch>
        </p:blipFill>
        <p:spPr bwMode="gray">
          <a:xfrm>
            <a:off x="3112" y="1317173"/>
            <a:ext cx="6858000" cy="240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9"/>
          <p:cNvSpPr txBox="1">
            <a:spLocks noChangeArrowheads="1"/>
          </p:cNvSpPr>
          <p:nvPr userDrawn="1"/>
        </p:nvSpPr>
        <p:spPr bwMode="gray">
          <a:xfrm>
            <a:off x="3112" y="3100553"/>
            <a:ext cx="6858000" cy="725214"/>
          </a:xfrm>
          <a:prstGeom prst="rect">
            <a:avLst/>
          </a:prstGeom>
          <a:solidFill>
            <a:srgbClr val="FF6600">
              <a:alpha val="74902"/>
            </a:srgbClr>
          </a:solidFill>
          <a:ln>
            <a:noFill/>
          </a:ln>
        </p:spPr>
        <p:txBody>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endParaRPr lang="ja-JP" altLang="en-US" sz="1400">
              <a:solidFill>
                <a:schemeClr val="bg1"/>
              </a:solidFill>
              <a:latin typeface="HGP創英角ｺﾞｼｯｸUB" pitchFamily="50" charset="-128"/>
              <a:ea typeface="HGP創英角ｺﾞｼｯｸUB" pitchFamily="50" charset="-128"/>
            </a:endParaRPr>
          </a:p>
        </p:txBody>
      </p:sp>
      <p:sp>
        <p:nvSpPr>
          <p:cNvPr id="4" name="正方形/長方形 3"/>
          <p:cNvSpPr/>
          <p:nvPr userDrawn="1"/>
        </p:nvSpPr>
        <p:spPr bwMode="gray">
          <a:xfrm>
            <a:off x="0" y="650159"/>
            <a:ext cx="6858000" cy="1207670"/>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Tree>
    <p:extLst>
      <p:ext uri="{BB962C8B-B14F-4D97-AF65-F5344CB8AC3E}">
        <p14:creationId xmlns:p14="http://schemas.microsoft.com/office/powerpoint/2010/main" val="1223380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gray">
          <a:xfrm>
            <a:off x="188119" y="8807450"/>
            <a:ext cx="6481762"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1798638"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a:defRPr/>
            </a:pPr>
            <a:r>
              <a:rPr lang="en-US" altLang="ja-JP" sz="900" dirty="0">
                <a:solidFill>
                  <a:srgbClr val="404040"/>
                </a:solidFill>
                <a:latin typeface="ＭＳ ゴシック" pitchFamily="49" charset="-128"/>
                <a:ea typeface="ＭＳ ゴシック" pitchFamily="49" charset="-128"/>
              </a:rPr>
              <a:t>【</a:t>
            </a:r>
            <a:r>
              <a:rPr lang="ja-JP" altLang="en-US" sz="900" dirty="0">
                <a:solidFill>
                  <a:srgbClr val="404040"/>
                </a:solidFill>
                <a:latin typeface="ＭＳ ゴシック" pitchFamily="49" charset="-128"/>
                <a:ea typeface="ＭＳ ゴシック" pitchFamily="49" charset="-128"/>
              </a:rPr>
              <a:t>お願い</a:t>
            </a:r>
            <a:r>
              <a:rPr lang="en-US" altLang="ja-JP" sz="900" dirty="0">
                <a:solidFill>
                  <a:srgbClr val="404040"/>
                </a:solidFill>
                <a:latin typeface="ＭＳ ゴシック" pitchFamily="49" charset="-128"/>
                <a:ea typeface="ＭＳ ゴシック" pitchFamily="49" charset="-128"/>
              </a:rPr>
              <a:t>】</a:t>
            </a:r>
            <a:r>
              <a:rPr lang="ja-JP" altLang="en-US" sz="900" dirty="0">
                <a:solidFill>
                  <a:srgbClr val="404040"/>
                </a:solidFill>
                <a:latin typeface="ＭＳ ゴシック" pitchFamily="49" charset="-128"/>
                <a:ea typeface="ＭＳ ゴシック" pitchFamily="49" charset="-128"/>
              </a:rPr>
              <a:t>同業にあたるお立場の方、個人の方、その他当社の判断により、セミナーへのご参加をご遠慮いただく場合が</a:t>
            </a:r>
            <a:br>
              <a:rPr lang="en-US" altLang="ja-JP" sz="900" dirty="0">
                <a:solidFill>
                  <a:srgbClr val="404040"/>
                </a:solidFill>
                <a:latin typeface="ＭＳ ゴシック" pitchFamily="49" charset="-128"/>
                <a:ea typeface="ＭＳ ゴシック" pitchFamily="49" charset="-128"/>
              </a:rPr>
            </a:br>
            <a:r>
              <a:rPr lang="ja-JP" altLang="en-US" sz="900" dirty="0">
                <a:solidFill>
                  <a:srgbClr val="404040"/>
                </a:solidFill>
                <a:latin typeface="ＭＳ ゴシック" pitchFamily="49" charset="-128"/>
                <a:ea typeface="ＭＳ ゴシック" pitchFamily="49" charset="-128"/>
              </a:rPr>
              <a:t>　　　　　ございます。その場合の理由等については、ご説明致しかねますので予めご了承ください。</a:t>
            </a:r>
            <a:br>
              <a:rPr lang="en-US" altLang="ja-JP" sz="900" dirty="0">
                <a:solidFill>
                  <a:srgbClr val="404040"/>
                </a:solidFill>
                <a:latin typeface="ＭＳ ゴシック" pitchFamily="49" charset="-128"/>
                <a:ea typeface="ＭＳ ゴシック" pitchFamily="49" charset="-128"/>
              </a:rPr>
            </a:br>
            <a:r>
              <a:rPr lang="ja-JP" altLang="en-US" sz="900" dirty="0">
                <a:solidFill>
                  <a:srgbClr val="404040"/>
                </a:solidFill>
                <a:latin typeface="ＭＳ ゴシック" pitchFamily="49" charset="-128"/>
                <a:ea typeface="ＭＳ ゴシック" pitchFamily="49" charset="-128"/>
              </a:rPr>
              <a:t>　　　　　また、本申込書にご記入いただいたお客さまの情報は、当社ならびに当社グループが今後開催するセミナーの</a:t>
            </a:r>
            <a:br>
              <a:rPr lang="en-US" altLang="ja-JP" sz="900" dirty="0">
                <a:solidFill>
                  <a:srgbClr val="404040"/>
                </a:solidFill>
                <a:latin typeface="ＭＳ ゴシック" pitchFamily="49" charset="-128"/>
                <a:ea typeface="ＭＳ ゴシック" pitchFamily="49" charset="-128"/>
              </a:rPr>
            </a:br>
            <a:r>
              <a:rPr lang="ja-JP" altLang="en-US" sz="900" dirty="0">
                <a:solidFill>
                  <a:srgbClr val="404040"/>
                </a:solidFill>
                <a:latin typeface="ＭＳ ゴシック" pitchFamily="49" charset="-128"/>
                <a:ea typeface="ＭＳ ゴシック" pitchFamily="49" charset="-128"/>
              </a:rPr>
              <a:t>　　　　　ご案内や当セミナーに関連する保険商品・サービス等のご案内のために利用させていただくことがあります。</a:t>
            </a:r>
            <a:br>
              <a:rPr lang="en-US" altLang="ja-JP" sz="900" dirty="0">
                <a:solidFill>
                  <a:srgbClr val="404040"/>
                </a:solidFill>
                <a:latin typeface="ＭＳ ゴシック" pitchFamily="49" charset="-128"/>
                <a:ea typeface="ＭＳ ゴシック" pitchFamily="49" charset="-128"/>
              </a:rPr>
            </a:br>
            <a:r>
              <a:rPr lang="ja-JP" altLang="en-US" sz="900" dirty="0">
                <a:solidFill>
                  <a:srgbClr val="404040"/>
                </a:solidFill>
                <a:latin typeface="ＭＳ ゴシック" pitchFamily="49" charset="-128"/>
                <a:ea typeface="ＭＳ ゴシック" pitchFamily="49" charset="-128"/>
              </a:rPr>
              <a:t>　　　　　また、お申込み内容をセミナー講師にお知らせすることがあります。　　　　　　　　　　</a:t>
            </a:r>
          </a:p>
        </p:txBody>
      </p:sp>
    </p:spTree>
    <p:extLst>
      <p:ext uri="{BB962C8B-B14F-4D97-AF65-F5344CB8AC3E}">
        <p14:creationId xmlns:p14="http://schemas.microsoft.com/office/powerpoint/2010/main" val="22173871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03" r:id="rId1"/>
    <p:sldLayoutId id="2147483804" r:id="rId2"/>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Arial" charset="0"/>
          <a:ea typeface="HGP創英角ｺﾞｼｯｸUB" pitchFamily="50" charset="-128"/>
        </a:defRPr>
      </a:lvl2pPr>
      <a:lvl3pPr algn="ctr" rtl="0" eaLnBrk="0" fontAlgn="base" hangingPunct="0">
        <a:spcBef>
          <a:spcPct val="0"/>
        </a:spcBef>
        <a:spcAft>
          <a:spcPct val="0"/>
        </a:spcAft>
        <a:defRPr kumimoji="1" sz="4400">
          <a:solidFill>
            <a:schemeClr val="tx1"/>
          </a:solidFill>
          <a:latin typeface="Arial" charset="0"/>
          <a:ea typeface="HGP創英角ｺﾞｼｯｸUB" pitchFamily="50" charset="-128"/>
        </a:defRPr>
      </a:lvl3pPr>
      <a:lvl4pPr algn="ctr" rtl="0" eaLnBrk="0" fontAlgn="base" hangingPunct="0">
        <a:spcBef>
          <a:spcPct val="0"/>
        </a:spcBef>
        <a:spcAft>
          <a:spcPct val="0"/>
        </a:spcAft>
        <a:defRPr kumimoji="1" sz="4400">
          <a:solidFill>
            <a:schemeClr val="tx1"/>
          </a:solidFill>
          <a:latin typeface="Arial" charset="0"/>
          <a:ea typeface="HGP創英角ｺﾞｼｯｸUB" pitchFamily="50" charset="-128"/>
        </a:defRPr>
      </a:lvl4pPr>
      <a:lvl5pPr algn="ctr" rtl="0" eaLnBrk="0" fontAlgn="base" hangingPunct="0">
        <a:spcBef>
          <a:spcPct val="0"/>
        </a:spcBef>
        <a:spcAft>
          <a:spcPct val="0"/>
        </a:spcAft>
        <a:defRPr kumimoji="1" sz="4400">
          <a:solidFill>
            <a:schemeClr val="tx1"/>
          </a:solidFill>
          <a:latin typeface="Arial" charset="0"/>
          <a:ea typeface="HGP創英角ｺﾞｼｯｸUB"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4.png"/><Relationship Id="rId7" Type="http://schemas.openxmlformats.org/officeDocument/2006/relationships/image" Target="../media/image5.png"/><Relationship Id="rId2" Type="http://schemas.openxmlformats.org/officeDocument/2006/relationships/hyperlink" Target="https://reg18.smp.ne.jp/regist/is?SMPFORM=phne-lfkgpe-65cd31dbe070e9dafe9e654861935a04" TargetMode="External"/><Relationship Id="rId1" Type="http://schemas.openxmlformats.org/officeDocument/2006/relationships/slideLayout" Target="../slideLayouts/slideLayout2.xml"/><Relationship Id="rId6" Type="http://schemas.openxmlformats.org/officeDocument/2006/relationships/hyperlink" Target="https://help.webex.com/ja-jp/nki3xrq/Webex-Meetings-Suite-System-Requirements" TargetMode="External"/><Relationship Id="rId5" Type="http://schemas.openxmlformats.org/officeDocument/2006/relationships/hyperlink" Target="http://adchihousousei.sakura.ne.jp/WEBEX_chihousousei.pdf" TargetMode="External"/><Relationship Id="rId4" Type="http://schemas.openxmlformats.org/officeDocument/2006/relationships/hyperlink" Target="https://reg18.smp.ne.jp/regist/is?SMPFORM=phne-lfkgpf-fbd40ea823c9d1980b25f286754048d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楕円 28"/>
          <p:cNvSpPr/>
          <p:nvPr/>
        </p:nvSpPr>
        <p:spPr bwMode="gray">
          <a:xfrm>
            <a:off x="5486400" y="83950"/>
            <a:ext cx="1291771" cy="1255856"/>
          </a:xfrm>
          <a:prstGeom prst="ellipse">
            <a:avLst/>
          </a:prstGeom>
          <a:solidFill>
            <a:srgbClr val="FFFF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ja-JP" altLang="en-US" sz="1400" dirty="0">
                <a:solidFill>
                  <a:schemeClr val="tx1">
                    <a:lumMod val="65000"/>
                    <a:lumOff val="35000"/>
                  </a:schemeClr>
                </a:solidFill>
                <a:latin typeface="+mj-ea"/>
                <a:ea typeface="+mj-ea"/>
              </a:rPr>
              <a:t>参加費無料</a:t>
            </a:r>
            <a:endParaRPr lang="en-US" altLang="ja-JP" sz="1400" dirty="0">
              <a:solidFill>
                <a:schemeClr val="tx1">
                  <a:lumMod val="65000"/>
                  <a:lumOff val="35000"/>
                </a:schemeClr>
              </a:solidFill>
              <a:latin typeface="+mj-ea"/>
              <a:ea typeface="+mj-ea"/>
            </a:endParaRPr>
          </a:p>
          <a:p>
            <a:pPr algn="ctr">
              <a:spcBef>
                <a:spcPts val="600"/>
              </a:spcBef>
              <a:defRPr/>
            </a:pPr>
            <a:r>
              <a:rPr lang="en-US" altLang="ja-JP" sz="900" dirty="0">
                <a:solidFill>
                  <a:schemeClr val="tx1">
                    <a:lumMod val="65000"/>
                    <a:lumOff val="35000"/>
                  </a:schemeClr>
                </a:solidFill>
                <a:latin typeface="+mj-ea"/>
                <a:ea typeface="+mj-ea"/>
              </a:rPr>
              <a:t>※</a:t>
            </a:r>
            <a:r>
              <a:rPr lang="ja-JP" altLang="en-US" sz="900" dirty="0">
                <a:solidFill>
                  <a:schemeClr val="tx1">
                    <a:lumMod val="65000"/>
                    <a:lumOff val="35000"/>
                  </a:schemeClr>
                </a:solidFill>
                <a:latin typeface="+mj-ea"/>
                <a:ea typeface="+mj-ea"/>
              </a:rPr>
              <a:t>通信料、専用サイト</a:t>
            </a:r>
            <a:br>
              <a:rPr lang="en-US" altLang="ja-JP" sz="900" dirty="0">
                <a:solidFill>
                  <a:schemeClr val="tx1">
                    <a:lumMod val="65000"/>
                    <a:lumOff val="35000"/>
                  </a:schemeClr>
                </a:solidFill>
                <a:latin typeface="+mj-ea"/>
                <a:ea typeface="+mj-ea"/>
              </a:rPr>
            </a:br>
            <a:r>
              <a:rPr lang="ja-JP" altLang="en-US" sz="900" dirty="0">
                <a:solidFill>
                  <a:schemeClr val="tx1">
                    <a:lumMod val="65000"/>
                    <a:lumOff val="35000"/>
                  </a:schemeClr>
                </a:solidFill>
                <a:latin typeface="+mj-ea"/>
                <a:ea typeface="+mj-ea"/>
              </a:rPr>
              <a:t>　 へのアクセス費用は</a:t>
            </a:r>
            <a:br>
              <a:rPr lang="en-US" altLang="ja-JP" sz="900" dirty="0">
                <a:solidFill>
                  <a:schemeClr val="tx1">
                    <a:lumMod val="65000"/>
                    <a:lumOff val="35000"/>
                  </a:schemeClr>
                </a:solidFill>
                <a:latin typeface="+mj-ea"/>
                <a:ea typeface="+mj-ea"/>
              </a:rPr>
            </a:br>
            <a:r>
              <a:rPr lang="ja-JP" altLang="en-US" sz="900" dirty="0">
                <a:solidFill>
                  <a:schemeClr val="tx1">
                    <a:lumMod val="65000"/>
                    <a:lumOff val="35000"/>
                  </a:schemeClr>
                </a:solidFill>
                <a:latin typeface="+mj-ea"/>
                <a:ea typeface="+mj-ea"/>
              </a:rPr>
              <a:t>視聴者負担</a:t>
            </a:r>
          </a:p>
        </p:txBody>
      </p:sp>
      <p:sp>
        <p:nvSpPr>
          <p:cNvPr id="12" name="正方形/長方形 11"/>
          <p:cNvSpPr/>
          <p:nvPr/>
        </p:nvSpPr>
        <p:spPr>
          <a:xfrm>
            <a:off x="1" y="638173"/>
            <a:ext cx="6858000" cy="360000"/>
          </a:xfrm>
          <a:prstGeom prst="rect">
            <a:avLst/>
          </a:prstGeom>
          <a:noFill/>
          <a:ln>
            <a:noFill/>
          </a:ln>
          <a:effectLst/>
          <a:scene3d>
            <a:camera prst="orthographicFront"/>
            <a:lightRig rig="freezing" dir="t"/>
          </a:scene3d>
          <a:sp3d prstMaterial="dkEdge"/>
        </p:spPr>
        <p:style>
          <a:lnRef idx="1">
            <a:schemeClr val="accent6"/>
          </a:lnRef>
          <a:fillRef idx="3">
            <a:schemeClr val="accent6"/>
          </a:fillRef>
          <a:effectRef idx="2">
            <a:schemeClr val="accent6"/>
          </a:effectRef>
          <a:fontRef idx="minor">
            <a:schemeClr val="lt1"/>
          </a:fontRef>
        </p:style>
        <p:txBody>
          <a:bodyPr anchor="ctr"/>
          <a:lstStyle/>
          <a:p>
            <a:pPr eaLnBrk="1" hangingPunct="1">
              <a:defRPr/>
            </a:pPr>
            <a:r>
              <a:rPr lang="ja-JP" altLang="en-US" sz="1600" dirty="0">
                <a:solidFill>
                  <a:schemeClr val="bg1"/>
                </a:solidFill>
                <a:latin typeface="Meiryo UI" panose="020B0604030504040204" pitchFamily="50" charset="-128"/>
                <a:ea typeface="Meiryo UI" panose="020B0604030504040204" pitchFamily="50" charset="-128"/>
              </a:rPr>
              <a:t>　</a:t>
            </a:r>
            <a:r>
              <a:rPr lang="en-US" altLang="ja-JP" sz="1600" dirty="0">
                <a:solidFill>
                  <a:schemeClr val="bg1"/>
                </a:solidFill>
                <a:latin typeface="Meiryo UI" panose="020B0604030504040204" pitchFamily="50" charset="-128"/>
                <a:ea typeface="Meiryo UI" panose="020B0604030504040204" pitchFamily="50" charset="-128"/>
              </a:rPr>
              <a:t>【Web</a:t>
            </a:r>
            <a:r>
              <a:rPr lang="ja-JP" altLang="en-US" sz="1600" dirty="0">
                <a:solidFill>
                  <a:schemeClr val="bg1"/>
                </a:solidFill>
                <a:latin typeface="Meiryo UI" panose="020B0604030504040204" pitchFamily="50" charset="-128"/>
                <a:ea typeface="Meiryo UI" panose="020B0604030504040204" pitchFamily="50" charset="-128"/>
              </a:rPr>
              <a:t>ライブ配信セミナー</a:t>
            </a:r>
            <a:r>
              <a:rPr lang="en-US" altLang="ja-JP" sz="1600" dirty="0">
                <a:solidFill>
                  <a:schemeClr val="bg1"/>
                </a:solidFill>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2754590218"/>
              </p:ext>
            </p:extLst>
          </p:nvPr>
        </p:nvGraphicFramePr>
        <p:xfrm>
          <a:off x="0" y="4127845"/>
          <a:ext cx="6858000" cy="3537791"/>
        </p:xfrm>
        <a:graphic>
          <a:graphicData uri="http://schemas.openxmlformats.org/drawingml/2006/table">
            <a:tbl>
              <a:tblPr firstCol="1">
                <a:tableStyleId>{5C22544A-7EE6-4342-B048-85BDC9FD1C3A}</a:tableStyleId>
              </a:tblPr>
              <a:tblGrid>
                <a:gridCol w="3306726">
                  <a:extLst>
                    <a:ext uri="{9D8B030D-6E8A-4147-A177-3AD203B41FA5}">
                      <a16:colId xmlns:a16="http://schemas.microsoft.com/office/drawing/2014/main" val="20000"/>
                    </a:ext>
                  </a:extLst>
                </a:gridCol>
                <a:gridCol w="3551274">
                  <a:extLst>
                    <a:ext uri="{9D8B030D-6E8A-4147-A177-3AD203B41FA5}">
                      <a16:colId xmlns:a16="http://schemas.microsoft.com/office/drawing/2014/main" val="20001"/>
                    </a:ext>
                  </a:extLst>
                </a:gridCol>
              </a:tblGrid>
              <a:tr h="245097">
                <a:tc>
                  <a:txBody>
                    <a:bodyPr/>
                    <a:lstStyle/>
                    <a:p>
                      <a:pPr algn="just">
                        <a:spcAft>
                          <a:spcPts val="0"/>
                        </a:spcAft>
                      </a:pPr>
                      <a:r>
                        <a:rPr lang="en-US" altLang="ja-JP" sz="1050" b="1" kern="100" dirty="0">
                          <a:solidFill>
                            <a:schemeClr val="bg1"/>
                          </a:solidFill>
                          <a:effectLst/>
                          <a:latin typeface="Meiryo UI" panose="020B0604030504040204" pitchFamily="50" charset="-128"/>
                          <a:ea typeface="Meiryo UI" panose="020B0604030504040204" pitchFamily="50" charset="-128"/>
                        </a:rPr>
                        <a:t>【</a:t>
                      </a:r>
                      <a:r>
                        <a:rPr lang="ja-JP" sz="1050" b="1" kern="100" dirty="0">
                          <a:solidFill>
                            <a:schemeClr val="bg1"/>
                          </a:solidFill>
                          <a:effectLst/>
                          <a:latin typeface="Meiryo UI" panose="020B0604030504040204" pitchFamily="50" charset="-128"/>
                          <a:ea typeface="Meiryo UI" panose="020B0604030504040204" pitchFamily="50" charset="-128"/>
                        </a:rPr>
                        <a:t>ご</a:t>
                      </a:r>
                      <a:r>
                        <a:rPr lang="en-US" altLang="ja-JP" sz="1050" b="1" kern="100" dirty="0">
                          <a:solidFill>
                            <a:schemeClr val="bg1"/>
                          </a:solidFill>
                          <a:effectLst/>
                          <a:latin typeface="Meiryo UI" panose="020B0604030504040204" pitchFamily="50" charset="-128"/>
                          <a:ea typeface="Meiryo UI" panose="020B0604030504040204" pitchFamily="50" charset="-128"/>
                        </a:rPr>
                        <a:t> </a:t>
                      </a:r>
                      <a:r>
                        <a:rPr lang="ja-JP" sz="1050" b="1" kern="100" dirty="0">
                          <a:solidFill>
                            <a:schemeClr val="bg1"/>
                          </a:solidFill>
                          <a:effectLst/>
                          <a:latin typeface="Meiryo UI" panose="020B0604030504040204" pitchFamily="50" charset="-128"/>
                          <a:ea typeface="Meiryo UI" panose="020B0604030504040204" pitchFamily="50" charset="-128"/>
                        </a:rPr>
                        <a:t>挨</a:t>
                      </a:r>
                      <a:r>
                        <a:rPr lang="en-US" altLang="ja-JP" sz="1050" b="1" kern="100" dirty="0">
                          <a:solidFill>
                            <a:schemeClr val="bg1"/>
                          </a:solidFill>
                          <a:effectLst/>
                          <a:latin typeface="Meiryo UI" panose="020B0604030504040204" pitchFamily="50" charset="-128"/>
                          <a:ea typeface="Meiryo UI" panose="020B0604030504040204" pitchFamily="50" charset="-128"/>
                        </a:rPr>
                        <a:t> </a:t>
                      </a:r>
                      <a:r>
                        <a:rPr lang="ja-JP" sz="1050" b="1" kern="100" dirty="0">
                          <a:solidFill>
                            <a:schemeClr val="bg1"/>
                          </a:solidFill>
                          <a:effectLst/>
                          <a:latin typeface="Meiryo UI" panose="020B0604030504040204" pitchFamily="50" charset="-128"/>
                          <a:ea typeface="Meiryo UI" panose="020B0604030504040204" pitchFamily="50" charset="-128"/>
                        </a:rPr>
                        <a:t>拶</a:t>
                      </a:r>
                      <a:r>
                        <a:rPr lang="en-US" altLang="ja-JP" sz="1050" b="1" kern="100" dirty="0">
                          <a:solidFill>
                            <a:schemeClr val="bg1"/>
                          </a:solidFill>
                          <a:effectLst/>
                          <a:latin typeface="Meiryo UI" panose="020B0604030504040204" pitchFamily="50" charset="-128"/>
                          <a:ea typeface="Meiryo UI" panose="020B0604030504040204" pitchFamily="50" charset="-128"/>
                        </a:rPr>
                        <a:t>】 14:00</a:t>
                      </a:r>
                      <a:r>
                        <a:rPr lang="ja-JP" altLang="en-US" sz="1050" b="1" kern="100" dirty="0">
                          <a:solidFill>
                            <a:schemeClr val="bg1"/>
                          </a:solidFill>
                          <a:effectLst/>
                          <a:latin typeface="Meiryo UI" panose="020B0604030504040204" pitchFamily="50" charset="-128"/>
                          <a:ea typeface="Meiryo UI" panose="020B0604030504040204" pitchFamily="50" charset="-128"/>
                        </a:rPr>
                        <a:t>～</a:t>
                      </a:r>
                      <a:r>
                        <a:rPr lang="en-US" altLang="ja-JP" sz="1050" b="1" kern="100" dirty="0">
                          <a:solidFill>
                            <a:schemeClr val="bg1"/>
                          </a:solidFill>
                          <a:effectLst/>
                          <a:latin typeface="Meiryo UI" panose="020B0604030504040204" pitchFamily="50" charset="-128"/>
                          <a:ea typeface="Meiryo UI" panose="020B0604030504040204" pitchFamily="50" charset="-128"/>
                        </a:rPr>
                        <a:t>14:05</a:t>
                      </a:r>
                      <a:endParaRPr lang="ja-JP" sz="105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0766" marR="60766" marT="36000" marB="36000">
                    <a:solidFill>
                      <a:srgbClr val="008080"/>
                    </a:solidFill>
                  </a:tcPr>
                </a:tc>
                <a:tc>
                  <a:txBody>
                    <a:bodyPr/>
                    <a:lstStyle/>
                    <a:p>
                      <a:pPr algn="just">
                        <a:spcAft>
                          <a:spcPts val="0"/>
                        </a:spcAft>
                      </a:pPr>
                      <a:r>
                        <a:rPr lang="ja-JP" altLang="en-US" sz="1050" b="0" kern="100" dirty="0">
                          <a:effectLst/>
                          <a:latin typeface="Meiryo UI" panose="020B0604030504040204" pitchFamily="50" charset="-128"/>
                          <a:ea typeface="Meiryo UI" panose="020B0604030504040204" pitchFamily="50" charset="-128"/>
                          <a:cs typeface="+mn-cs"/>
                        </a:rPr>
                        <a:t>主催者より</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766" marR="60766" marT="36000" marB="36000"/>
                </a:tc>
                <a:extLst>
                  <a:ext uri="{0D108BD9-81ED-4DB2-BD59-A6C34878D82A}">
                    <a16:rowId xmlns:a16="http://schemas.microsoft.com/office/drawing/2014/main" val="10000"/>
                  </a:ext>
                </a:extLst>
              </a:tr>
              <a:tr h="245097">
                <a:tc>
                  <a:txBody>
                    <a:bodyPr/>
                    <a:lstStyle/>
                    <a:p>
                      <a:pPr algn="just">
                        <a:spcAft>
                          <a:spcPts val="0"/>
                        </a:spcAft>
                      </a:pPr>
                      <a:r>
                        <a:rPr lang="en-US" altLang="ja-JP" sz="1050" b="1" kern="100" dirty="0">
                          <a:solidFill>
                            <a:schemeClr val="bg1"/>
                          </a:solidFill>
                          <a:effectLst/>
                          <a:latin typeface="Meiryo UI" panose="020B0604030504040204" pitchFamily="50" charset="-128"/>
                          <a:ea typeface="Meiryo UI" panose="020B0604030504040204" pitchFamily="50" charset="-128"/>
                        </a:rPr>
                        <a:t>【 </a:t>
                      </a:r>
                      <a:r>
                        <a:rPr lang="ja-JP" sz="1050" b="1" kern="100" dirty="0">
                          <a:solidFill>
                            <a:schemeClr val="bg1"/>
                          </a:solidFill>
                          <a:effectLst/>
                          <a:latin typeface="Meiryo UI" panose="020B0604030504040204" pitchFamily="50" charset="-128"/>
                          <a:ea typeface="Meiryo UI" panose="020B0604030504040204" pitchFamily="50" charset="-128"/>
                        </a:rPr>
                        <a:t>講</a:t>
                      </a:r>
                      <a:r>
                        <a:rPr lang="ja-JP" altLang="en-US" sz="1050" b="1" kern="100" dirty="0">
                          <a:solidFill>
                            <a:schemeClr val="bg1"/>
                          </a:solidFill>
                          <a:effectLst/>
                          <a:latin typeface="Meiryo UI" panose="020B0604030504040204" pitchFamily="50" charset="-128"/>
                          <a:ea typeface="Meiryo UI" panose="020B0604030504040204" pitchFamily="50" charset="-128"/>
                        </a:rPr>
                        <a:t>　</a:t>
                      </a:r>
                      <a:r>
                        <a:rPr lang="ja-JP" sz="1050" b="1" kern="100" dirty="0">
                          <a:solidFill>
                            <a:schemeClr val="bg1"/>
                          </a:solidFill>
                          <a:effectLst/>
                          <a:latin typeface="Meiryo UI" panose="020B0604030504040204" pitchFamily="50" charset="-128"/>
                          <a:ea typeface="Meiryo UI" panose="020B0604030504040204" pitchFamily="50" charset="-128"/>
                        </a:rPr>
                        <a:t>演</a:t>
                      </a:r>
                      <a:r>
                        <a:rPr lang="en-US" altLang="ja-JP" sz="1050" b="1" kern="100" dirty="0">
                          <a:solidFill>
                            <a:schemeClr val="bg1"/>
                          </a:solidFill>
                          <a:effectLst/>
                          <a:latin typeface="Meiryo UI" panose="020B0604030504040204" pitchFamily="50" charset="-128"/>
                          <a:ea typeface="Meiryo UI" panose="020B0604030504040204" pitchFamily="50" charset="-128"/>
                        </a:rPr>
                        <a:t> 】 </a:t>
                      </a:r>
                      <a:endParaRPr lang="ja-JP" sz="105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0766" marR="60766" marT="36000" marB="36000">
                    <a:solidFill>
                      <a:srgbClr val="008080"/>
                    </a:solidFill>
                  </a:tcPr>
                </a:tc>
                <a:tc>
                  <a:txBody>
                    <a:bodyPr/>
                    <a:lstStyle/>
                    <a:p>
                      <a:pPr algn="just">
                        <a:spcAft>
                          <a:spcPts val="0"/>
                        </a:spcAft>
                      </a:pPr>
                      <a:r>
                        <a:rPr lang="en-US" altLang="ja-JP" sz="1050" b="0" kern="100">
                          <a:effectLst/>
                          <a:latin typeface="+mj-lt"/>
                          <a:ea typeface="+mn-ea"/>
                        </a:rPr>
                        <a:t>《</a:t>
                      </a:r>
                      <a:r>
                        <a:rPr lang="ja-JP" sz="1050" b="0" kern="100">
                          <a:effectLst/>
                          <a:latin typeface="+mj-lt"/>
                          <a:ea typeface="+mn-ea"/>
                        </a:rPr>
                        <a:t>講師プロフィール</a:t>
                      </a:r>
                      <a:r>
                        <a:rPr lang="en-US" altLang="ja-JP" sz="1050" b="0" kern="100">
                          <a:effectLst/>
                          <a:latin typeface="+mj-lt"/>
                          <a:ea typeface="+mn-ea"/>
                        </a:rPr>
                        <a:t>》</a:t>
                      </a:r>
                      <a:endParaRPr lang="ja-JP" sz="1050" b="0" kern="100" dirty="0">
                        <a:effectLst/>
                        <a:latin typeface="+mj-lt"/>
                        <a:ea typeface="+mn-ea"/>
                        <a:cs typeface="Times New Roman" panose="02020603050405020304" pitchFamily="18" charset="0"/>
                      </a:endParaRPr>
                    </a:p>
                  </a:txBody>
                  <a:tcPr marL="60766" marR="60766" marT="36000" marB="36000"/>
                </a:tc>
                <a:extLst>
                  <a:ext uri="{0D108BD9-81ED-4DB2-BD59-A6C34878D82A}">
                    <a16:rowId xmlns:a16="http://schemas.microsoft.com/office/drawing/2014/main" val="10001"/>
                  </a:ext>
                </a:extLst>
              </a:tr>
              <a:tr h="2540859">
                <a:tc>
                  <a:txBody>
                    <a:bodyPr/>
                    <a:lstStyle/>
                    <a:p>
                      <a:pPr algn="just">
                        <a:spcAft>
                          <a:spcPts val="0"/>
                        </a:spcAft>
                      </a:pPr>
                      <a:r>
                        <a:rPr kumimoji="1" lang="ja-JP" sz="15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第１部</a:t>
                      </a:r>
                      <a:r>
                        <a:rPr kumimoji="1" lang="ja-JP" sz="14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　</a:t>
                      </a:r>
                      <a:r>
                        <a:rPr kumimoji="1" lang="en-US" altLang="ja-JP" sz="12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14:05</a:t>
                      </a:r>
                      <a:r>
                        <a:rPr kumimoji="1" lang="ja-JP" altLang="en-US" sz="12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a:t>
                      </a:r>
                      <a:r>
                        <a:rPr kumimoji="1" lang="en-US" altLang="ja-JP" sz="12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14:50</a:t>
                      </a:r>
                      <a:endParaRPr kumimoji="1" lang="ja-JP" sz="12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500" b="0" i="0" u="none" strike="noStrike" kern="100" cap="none" spc="0" normalizeH="0" baseline="0" noProof="0" dirty="0">
                          <a:ln>
                            <a:noFill/>
                          </a:ln>
                          <a:solidFill>
                            <a:srgbClr val="136F32"/>
                          </a:solidFill>
                          <a:effectLst>
                            <a:glow rad="101600">
                              <a:prstClr val="white">
                                <a:alpha val="60000"/>
                              </a:prstClr>
                            </a:glow>
                          </a:effectLst>
                          <a:uLnTx/>
                          <a:uFillTx/>
                          <a:latin typeface="Meiryo UI" panose="020B0604030504040204" pitchFamily="50" charset="-128"/>
                          <a:ea typeface="Meiryo UI" panose="020B0604030504040204" pitchFamily="50" charset="-128"/>
                          <a:cs typeface="+mn-cs"/>
                        </a:rPr>
                        <a:t>　</a:t>
                      </a:r>
                      <a:r>
                        <a:rPr kumimoji="1" lang="en-US" altLang="ja-JP" sz="1500" b="0" i="0" u="none" strike="noStrike" kern="100" cap="none" spc="0" normalizeH="0" baseline="0" noProof="0" dirty="0">
                          <a:ln>
                            <a:noFill/>
                          </a:ln>
                          <a:solidFill>
                            <a:srgbClr val="136F32"/>
                          </a:solidFill>
                          <a:effectLst>
                            <a:glow rad="101600">
                              <a:prstClr val="white">
                                <a:alpha val="60000"/>
                              </a:prstClr>
                            </a:glow>
                          </a:effectLst>
                          <a:uLnTx/>
                          <a:uFillTx/>
                          <a:latin typeface="Meiryo UI" panose="020B0604030504040204" pitchFamily="50" charset="-128"/>
                          <a:ea typeface="Meiryo UI" panose="020B0604030504040204" pitchFamily="50" charset="-128"/>
                          <a:cs typeface="+mn-cs"/>
                        </a:rPr>
                        <a:t>SDGs</a:t>
                      </a:r>
                      <a:r>
                        <a:rPr kumimoji="1" lang="ja-JP" altLang="en-US" sz="1500" b="0" i="0" u="none" strike="noStrike" kern="100" cap="none" spc="0" normalizeH="0" baseline="0" noProof="0" dirty="0">
                          <a:ln>
                            <a:noFill/>
                          </a:ln>
                          <a:solidFill>
                            <a:srgbClr val="136F32"/>
                          </a:solidFill>
                          <a:effectLst>
                            <a:glow rad="101600">
                              <a:prstClr val="white">
                                <a:alpha val="60000"/>
                              </a:prstClr>
                            </a:glow>
                          </a:effectLst>
                          <a:uLnTx/>
                          <a:uFillTx/>
                          <a:latin typeface="Meiryo UI" panose="020B0604030504040204" pitchFamily="50" charset="-128"/>
                          <a:ea typeface="Meiryo UI" panose="020B0604030504040204" pitchFamily="50" charset="-128"/>
                          <a:cs typeface="+mn-cs"/>
                        </a:rPr>
                        <a:t>が生み出す新たなパートナーシップ　　</a:t>
                      </a:r>
                      <a:br>
                        <a:rPr kumimoji="1" lang="en-US" altLang="ja-JP" sz="1500" b="0" i="0" u="none" strike="noStrike" kern="100" cap="none" spc="0" normalizeH="0" baseline="0" noProof="0" dirty="0">
                          <a:ln>
                            <a:noFill/>
                          </a:ln>
                          <a:solidFill>
                            <a:srgbClr val="136F32"/>
                          </a:solidFill>
                          <a:effectLst>
                            <a:glow rad="101600">
                              <a:prstClr val="white">
                                <a:alpha val="60000"/>
                              </a:prstClr>
                            </a:glow>
                          </a:effectLst>
                          <a:uLnTx/>
                          <a:uFillTx/>
                          <a:latin typeface="Meiryo UI" panose="020B0604030504040204" pitchFamily="50" charset="-128"/>
                          <a:ea typeface="Meiryo UI" panose="020B0604030504040204" pitchFamily="50" charset="-128"/>
                          <a:cs typeface="+mn-cs"/>
                        </a:rPr>
                      </a:br>
                      <a:r>
                        <a:rPr kumimoji="1" lang="ja-JP" altLang="en-US" sz="1500" b="0" i="0" u="none" strike="noStrike" kern="100" cap="none" spc="0" normalizeH="0" baseline="0" noProof="0" dirty="0">
                          <a:ln>
                            <a:noFill/>
                          </a:ln>
                          <a:solidFill>
                            <a:srgbClr val="136F32"/>
                          </a:solidFill>
                          <a:effectLst>
                            <a:glow rad="101600">
                              <a:prstClr val="white">
                                <a:alpha val="60000"/>
                              </a:prstClr>
                            </a:glow>
                          </a:effectLst>
                          <a:uLnTx/>
                          <a:uFillTx/>
                          <a:latin typeface="Meiryo UI" panose="020B0604030504040204" pitchFamily="50" charset="-128"/>
                          <a:ea typeface="Meiryo UI" panose="020B0604030504040204" pitchFamily="50" charset="-128"/>
                          <a:cs typeface="+mn-cs"/>
                        </a:rPr>
                        <a:t>　　～未来に選ばれる経営への変革～</a:t>
                      </a:r>
                      <a:endParaRPr kumimoji="1" lang="en-US" altLang="ja-JP" sz="1500" b="0" i="0" u="none" strike="noStrike" kern="100" cap="none" spc="0" normalizeH="0" baseline="0" noProof="0" dirty="0">
                        <a:ln>
                          <a:noFill/>
                        </a:ln>
                        <a:solidFill>
                          <a:srgbClr val="136F32"/>
                        </a:solidFill>
                        <a:effectLst>
                          <a:glow rad="101600">
                            <a:prstClr val="white">
                              <a:alpha val="60000"/>
                            </a:prstClr>
                          </a:glow>
                        </a:effectLst>
                        <a:uLnTx/>
                        <a:uFillTx/>
                        <a:latin typeface="Meiryo UI" panose="020B0604030504040204" pitchFamily="50" charset="-128"/>
                        <a:ea typeface="Meiryo UI" panose="020B0604030504040204" pitchFamily="50" charset="-128"/>
                        <a:cs typeface="+mn-cs"/>
                      </a:endParaRPr>
                    </a:p>
                    <a:p>
                      <a:pPr marL="0" indent="0" algn="l">
                        <a:spcBef>
                          <a:spcPts val="300"/>
                        </a:spcBef>
                        <a:spcAft>
                          <a:spcPts val="0"/>
                        </a:spcAft>
                      </a:pPr>
                      <a:endParaRPr kumimoji="1" lang="en-US" altLang="ja-JP" sz="11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endParaRPr>
                    </a:p>
                    <a:p>
                      <a:pPr marL="0" indent="0" algn="l">
                        <a:spcBef>
                          <a:spcPts val="300"/>
                        </a:spcBef>
                        <a:spcAft>
                          <a:spcPts val="0"/>
                        </a:spcAft>
                      </a:pPr>
                      <a:r>
                        <a:rPr kumimoji="1" lang="ja-JP" altLang="en-US" sz="11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＜動画放映：</a:t>
                      </a:r>
                      <a:r>
                        <a:rPr kumimoji="1" lang="en-US" altLang="ja-JP" sz="11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Platform</a:t>
                      </a:r>
                      <a:r>
                        <a:rPr kumimoji="1" lang="ja-JP" altLang="en-US" sz="11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 </a:t>
                      </a:r>
                      <a:r>
                        <a:rPr kumimoji="1" lang="en-US" altLang="ja-JP" sz="11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Clover</a:t>
                      </a:r>
                      <a:r>
                        <a:rPr kumimoji="1" lang="ja-JP" altLang="en-US" sz="11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のご案内＞　約</a:t>
                      </a:r>
                      <a:r>
                        <a:rPr kumimoji="1" lang="en-US" altLang="ja-JP" sz="11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15</a:t>
                      </a:r>
                      <a:r>
                        <a:rPr kumimoji="1" lang="ja-JP" altLang="en-US" sz="11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分</a:t>
                      </a:r>
                      <a:endParaRPr kumimoji="1" lang="en-US" altLang="ja-JP" sz="11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endParaRPr>
                    </a:p>
                    <a:p>
                      <a:pPr marL="0" indent="0" algn="l">
                        <a:spcBef>
                          <a:spcPts val="300"/>
                        </a:spcBef>
                        <a:spcAft>
                          <a:spcPts val="0"/>
                        </a:spcAft>
                      </a:pPr>
                      <a:endParaRPr kumimoji="1" lang="en-US" altLang="ja-JP" sz="105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endParaRPr>
                    </a:p>
                    <a:p>
                      <a:pPr algn="just">
                        <a:spcAft>
                          <a:spcPts val="0"/>
                        </a:spcAft>
                      </a:pPr>
                      <a:r>
                        <a:rPr kumimoji="1" lang="ja-JP" sz="15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第２部</a:t>
                      </a:r>
                      <a:r>
                        <a:rPr kumimoji="1" lang="en-US" altLang="ja-JP" sz="15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  </a:t>
                      </a:r>
                      <a:r>
                        <a:rPr kumimoji="1" lang="en-US" altLang="ja-JP" sz="12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15:10</a:t>
                      </a:r>
                      <a:r>
                        <a:rPr kumimoji="1" lang="ja-JP" altLang="en-US" sz="12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a:t>
                      </a:r>
                      <a:r>
                        <a:rPr kumimoji="1" lang="en-US" altLang="ja-JP" sz="12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15:55</a:t>
                      </a:r>
                      <a:endParaRPr kumimoji="1" lang="ja-JP" sz="12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5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　企業価値を向上させる</a:t>
                      </a:r>
                      <a:r>
                        <a:rPr kumimoji="1" lang="en-US" altLang="ja-JP" sz="15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SDGs</a:t>
                      </a:r>
                      <a:r>
                        <a:rPr kumimoji="1" lang="ja-JP" altLang="en-US" sz="15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経営</a:t>
                      </a:r>
                      <a:br>
                        <a:rPr kumimoji="1" lang="en-US" altLang="ja-JP" sz="15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br>
                      <a:r>
                        <a:rPr kumimoji="1" lang="ja-JP" altLang="en-US" sz="15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　　～地域</a:t>
                      </a:r>
                      <a:r>
                        <a:rPr kumimoji="1" lang="en-US" altLang="ja-JP" sz="15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×SDGs×</a:t>
                      </a:r>
                      <a:r>
                        <a:rPr kumimoji="1" lang="ja-JP" altLang="en-US" sz="15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rPr>
                        <a:t>ビジネスの好循環～</a:t>
                      </a:r>
                      <a:endParaRPr kumimoji="1" lang="en-US" altLang="ja-JP" sz="15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endParaRPr>
                    </a:p>
                    <a:p>
                      <a:pPr algn="l">
                        <a:spcBef>
                          <a:spcPts val="300"/>
                        </a:spcBef>
                        <a:spcAft>
                          <a:spcPts val="0"/>
                        </a:spcAft>
                      </a:pPr>
                      <a:endParaRPr kumimoji="1" lang="en-US" altLang="ja-JP" sz="15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endParaRPr>
                    </a:p>
                    <a:p>
                      <a:pPr algn="l">
                        <a:spcBef>
                          <a:spcPts val="300"/>
                        </a:spcBef>
                        <a:spcAft>
                          <a:spcPts val="0"/>
                        </a:spcAft>
                      </a:pPr>
                      <a:endParaRPr kumimoji="1" lang="en-US" altLang="ja-JP" sz="11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endParaRPr>
                    </a:p>
                    <a:p>
                      <a:pPr algn="l">
                        <a:spcBef>
                          <a:spcPts val="500"/>
                        </a:spcBef>
                        <a:spcAft>
                          <a:spcPts val="0"/>
                        </a:spcAft>
                      </a:pPr>
                      <a:r>
                        <a:rPr lang="ja-JP" altLang="en-US" sz="900" b="0" kern="100" dirty="0">
                          <a:solidFill>
                            <a:schemeClr val="tx1"/>
                          </a:solidFill>
                          <a:effectLst>
                            <a:glow rad="101600">
                              <a:schemeClr val="bg1">
                                <a:alpha val="60000"/>
                              </a:schemeClr>
                            </a:glow>
                          </a:effectLst>
                          <a:latin typeface="Meiryo UI" panose="020B0604030504040204" pitchFamily="50" charset="-128"/>
                          <a:ea typeface="Meiryo UI" panose="020B0604030504040204" pitchFamily="50" charset="-128"/>
                        </a:rPr>
                        <a:t>　</a:t>
                      </a:r>
                      <a:r>
                        <a:rPr lang="en-US" altLang="ja-JP" sz="900" b="0" kern="100" dirty="0">
                          <a:solidFill>
                            <a:schemeClr val="tx1"/>
                          </a:solidFill>
                          <a:effectLst>
                            <a:glow rad="101600">
                              <a:schemeClr val="bg1">
                                <a:alpha val="60000"/>
                              </a:schemeClr>
                            </a:glow>
                          </a:effectLst>
                          <a:latin typeface="Meiryo UI" panose="020B0604030504040204" pitchFamily="50" charset="-128"/>
                          <a:ea typeface="Meiryo UI" panose="020B0604030504040204" pitchFamily="50" charset="-128"/>
                        </a:rPr>
                        <a:t>※</a:t>
                      </a:r>
                      <a:r>
                        <a:rPr lang="ja-JP" altLang="en-US" sz="900" b="0" kern="100" dirty="0">
                          <a:solidFill>
                            <a:schemeClr val="tx1"/>
                          </a:solidFill>
                          <a:effectLst>
                            <a:glow rad="101600">
                              <a:schemeClr val="bg1">
                                <a:alpha val="60000"/>
                              </a:schemeClr>
                            </a:glow>
                          </a:effectLst>
                          <a:latin typeface="Meiryo UI" panose="020B0604030504040204" pitchFamily="50" charset="-128"/>
                          <a:ea typeface="Meiryo UI" panose="020B0604030504040204" pitchFamily="50" charset="-128"/>
                        </a:rPr>
                        <a:t>講演内容や時間割は、一部変更となることがあります。</a:t>
                      </a:r>
                      <a:endParaRPr kumimoji="1" lang="ja-JP" sz="900" b="0" kern="100" dirty="0">
                        <a:solidFill>
                          <a:srgbClr val="136F32"/>
                        </a:solidFill>
                        <a:effectLst>
                          <a:glow rad="101600">
                            <a:schemeClr val="bg1">
                              <a:alpha val="60000"/>
                            </a:schemeClr>
                          </a:glow>
                        </a:effectLst>
                        <a:latin typeface="Meiryo UI" panose="020B0604030504040204" pitchFamily="50" charset="-128"/>
                        <a:ea typeface="Meiryo UI" panose="020B0604030504040204" pitchFamily="50" charset="-128"/>
                        <a:cs typeface="+mn-cs"/>
                      </a:endParaRPr>
                    </a:p>
                  </a:txBody>
                  <a:tcPr marL="60766" marR="60766" marT="36000" marB="36000">
                    <a:solidFill>
                      <a:srgbClr val="FFFFCC"/>
                    </a:solidFill>
                  </a:tcPr>
                </a:tc>
                <a:tc>
                  <a:txBody>
                    <a:bodyPr/>
                    <a:lstStyle/>
                    <a:p>
                      <a:r>
                        <a:rPr kumimoji="1" lang="ja-JP" altLang="en-US" sz="1200" b="0" kern="100" dirty="0">
                          <a:solidFill>
                            <a:schemeClr val="dk1"/>
                          </a:solidFill>
                          <a:effectLst/>
                          <a:latin typeface="Meiryo UI" panose="020B0604030504040204" pitchFamily="50" charset="-128"/>
                          <a:ea typeface="Meiryo UI" panose="020B0604030504040204" pitchFamily="50" charset="-128"/>
                          <a:cs typeface="+mn-cs"/>
                        </a:rPr>
                        <a:t>法政大学デザイン工学部建築学科　教授</a:t>
                      </a:r>
                      <a:endParaRPr kumimoji="1" lang="en-US" altLang="ja-JP" sz="1200" b="0" kern="1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b="0" kern="100" dirty="0">
                          <a:solidFill>
                            <a:schemeClr val="dk1"/>
                          </a:solidFill>
                          <a:effectLst/>
                          <a:latin typeface="Meiryo UI" panose="020B0604030504040204" pitchFamily="50" charset="-128"/>
                          <a:ea typeface="Meiryo UI" panose="020B0604030504040204" pitchFamily="50" charset="-128"/>
                          <a:cs typeface="+mn-cs"/>
                        </a:rPr>
                        <a:t>一般社団法人サステナブルトランジション　代表理事</a:t>
                      </a:r>
                      <a:endParaRPr kumimoji="1" lang="en-US" altLang="ja-JP" sz="1200" b="0" kern="1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b="0" kern="100" dirty="0">
                          <a:solidFill>
                            <a:schemeClr val="dk1"/>
                          </a:solidFill>
                          <a:effectLst/>
                          <a:latin typeface="Meiryo UI" panose="020B0604030504040204" pitchFamily="50" charset="-128"/>
                          <a:ea typeface="Meiryo UI" panose="020B0604030504040204" pitchFamily="50" charset="-128"/>
                          <a:cs typeface="+mn-cs"/>
                        </a:rPr>
                        <a:t>　川久保　俊（かわくぼ　しゅん）氏</a:t>
                      </a:r>
                      <a:endParaRPr kumimoji="1" lang="en-US" altLang="ja-JP" sz="1200" b="0" kern="100" dirty="0">
                        <a:solidFill>
                          <a:schemeClr val="dk1"/>
                        </a:solidFill>
                        <a:effectLst/>
                        <a:latin typeface="Meiryo UI" panose="020B0604030504040204" pitchFamily="50" charset="-128"/>
                        <a:ea typeface="Meiryo UI" panose="020B0604030504040204" pitchFamily="50" charset="-128"/>
                        <a:cs typeface="+mn-cs"/>
                      </a:endParaRPr>
                    </a:p>
                    <a:p>
                      <a:endParaRPr lang="en-US" altLang="ja-JP" sz="500" b="0" kern="100" dirty="0">
                        <a:effectLst/>
                        <a:latin typeface="Meiryo UI" panose="020B0604030504040204" pitchFamily="50" charset="-128"/>
                        <a:ea typeface="Meiryo UI" panose="020B0604030504040204" pitchFamily="50" charset="-128"/>
                      </a:endParaRPr>
                    </a:p>
                    <a:p>
                      <a:pPr marL="0" marR="167005" indent="0" algn="l">
                        <a:spcAft>
                          <a:spcPts val="0"/>
                        </a:spcAft>
                      </a:pPr>
                      <a:r>
                        <a:rPr lang="ja-JP" altLang="en-US" sz="900" b="0" kern="100" dirty="0">
                          <a:effectLst/>
                          <a:latin typeface="Meiryo UI" panose="020B0604030504040204" pitchFamily="50" charset="-128"/>
                          <a:ea typeface="Meiryo UI" panose="020B0604030504040204" pitchFamily="50" charset="-128"/>
                        </a:rPr>
                        <a:t>専門はサステナビリティサイエンス。</a:t>
                      </a:r>
                      <a:r>
                        <a:rPr lang="en-US" altLang="ja-JP" sz="900" b="0" kern="100" dirty="0">
                          <a:effectLst/>
                          <a:latin typeface="Meiryo UI" panose="020B0604030504040204" pitchFamily="50" charset="-128"/>
                          <a:ea typeface="Meiryo UI" panose="020B0604030504040204" pitchFamily="50" charset="-128"/>
                        </a:rPr>
                        <a:t>SDGs</a:t>
                      </a:r>
                      <a:r>
                        <a:rPr lang="ja-JP" altLang="en-US" sz="900" b="0" kern="100" dirty="0">
                          <a:effectLst/>
                          <a:latin typeface="Meiryo UI" panose="020B0604030504040204" pitchFamily="50" charset="-128"/>
                          <a:ea typeface="Meiryo UI" panose="020B0604030504040204" pitchFamily="50" charset="-128"/>
                        </a:rPr>
                        <a:t>の主流化に</a:t>
                      </a:r>
                      <a:endParaRPr lang="en-US" altLang="ja-JP" sz="900" b="0" kern="100" dirty="0">
                        <a:effectLst/>
                        <a:latin typeface="Meiryo UI" panose="020B0604030504040204" pitchFamily="50" charset="-128"/>
                        <a:ea typeface="Meiryo UI" panose="020B0604030504040204" pitchFamily="50" charset="-128"/>
                      </a:endParaRPr>
                    </a:p>
                    <a:p>
                      <a:pPr marL="0" marR="167005" indent="0" algn="l">
                        <a:spcAft>
                          <a:spcPts val="0"/>
                        </a:spcAft>
                      </a:pPr>
                      <a:r>
                        <a:rPr lang="ja-JP" altLang="en-US" sz="900" b="0" kern="100" dirty="0">
                          <a:effectLst/>
                          <a:latin typeface="Meiryo UI" panose="020B0604030504040204" pitchFamily="50" charset="-128"/>
                          <a:ea typeface="Meiryo UI" panose="020B0604030504040204" pitchFamily="50" charset="-128"/>
                        </a:rPr>
                        <a:t>関する調査研究を進めている。過去に研究室で開発</a:t>
                      </a:r>
                      <a:endParaRPr lang="en-US" altLang="ja-JP" sz="900" b="0" kern="100" dirty="0">
                        <a:effectLst/>
                        <a:latin typeface="Meiryo UI" panose="020B0604030504040204" pitchFamily="50" charset="-128"/>
                        <a:ea typeface="Meiryo UI" panose="020B0604030504040204" pitchFamily="50" charset="-128"/>
                      </a:endParaRPr>
                    </a:p>
                    <a:p>
                      <a:pPr marL="0" marR="167005" indent="0" algn="l">
                        <a:spcAft>
                          <a:spcPts val="0"/>
                        </a:spcAft>
                      </a:pPr>
                      <a:r>
                        <a:rPr lang="ja-JP" altLang="en-US" sz="900" b="0" kern="100" dirty="0">
                          <a:effectLst/>
                          <a:latin typeface="Meiryo UI" panose="020B0604030504040204" pitchFamily="50" charset="-128"/>
                          <a:ea typeface="Meiryo UI" panose="020B0604030504040204" pitchFamily="50" charset="-128"/>
                        </a:rPr>
                        <a:t>した自治体の</a:t>
                      </a:r>
                      <a:r>
                        <a:rPr lang="en-US" altLang="ja-JP" sz="900" b="0" kern="100" dirty="0">
                          <a:effectLst/>
                          <a:latin typeface="Meiryo UI" panose="020B0604030504040204" pitchFamily="50" charset="-128"/>
                          <a:ea typeface="Meiryo UI" panose="020B0604030504040204" pitchFamily="50" charset="-128"/>
                        </a:rPr>
                        <a:t>SDGs</a:t>
                      </a:r>
                      <a:r>
                        <a:rPr lang="ja-JP" altLang="en-US" sz="900" b="0" kern="100" dirty="0">
                          <a:effectLst/>
                          <a:latin typeface="Meiryo UI" panose="020B0604030504040204" pitchFamily="50" charset="-128"/>
                          <a:ea typeface="Meiryo UI" panose="020B0604030504040204" pitchFamily="50" charset="-128"/>
                        </a:rPr>
                        <a:t>取り組み状況を共有する「ローカル</a:t>
                      </a:r>
                      <a:endParaRPr lang="en-US" altLang="ja-JP" sz="900" b="0" kern="100" dirty="0">
                        <a:effectLst/>
                        <a:latin typeface="Meiryo UI" panose="020B0604030504040204" pitchFamily="50" charset="-128"/>
                        <a:ea typeface="Meiryo UI" panose="020B0604030504040204" pitchFamily="50" charset="-128"/>
                      </a:endParaRPr>
                    </a:p>
                    <a:p>
                      <a:pPr marL="0" marR="167005" indent="0" algn="l">
                        <a:spcAft>
                          <a:spcPts val="0"/>
                        </a:spcAft>
                      </a:pPr>
                      <a:r>
                        <a:rPr lang="en-US" altLang="ja-JP" sz="900" b="0" kern="100" dirty="0">
                          <a:effectLst/>
                          <a:latin typeface="Meiryo UI" panose="020B0604030504040204" pitchFamily="50" charset="-128"/>
                          <a:ea typeface="Meiryo UI" panose="020B0604030504040204" pitchFamily="50" charset="-128"/>
                        </a:rPr>
                        <a:t>SDGs</a:t>
                      </a:r>
                      <a:r>
                        <a:rPr lang="ja-JP" altLang="en-US" sz="900" b="0" kern="100" dirty="0">
                          <a:effectLst/>
                          <a:latin typeface="Meiryo UI" panose="020B0604030504040204" pitchFamily="50" charset="-128"/>
                          <a:ea typeface="Meiryo UI" panose="020B0604030504040204" pitchFamily="50" charset="-128"/>
                        </a:rPr>
                        <a:t>プラットフォーム」ではグリーン購入大賞および</a:t>
                      </a:r>
                      <a:endParaRPr lang="en-US" altLang="ja-JP" sz="900" b="0" kern="100" dirty="0">
                        <a:effectLst/>
                        <a:latin typeface="Meiryo UI" panose="020B0604030504040204" pitchFamily="50" charset="-128"/>
                        <a:ea typeface="Meiryo UI" panose="020B0604030504040204" pitchFamily="50" charset="-128"/>
                      </a:endParaRPr>
                    </a:p>
                    <a:p>
                      <a:pPr marL="0" marR="167005" indent="0" algn="l">
                        <a:spcAft>
                          <a:spcPts val="0"/>
                        </a:spcAft>
                      </a:pPr>
                      <a:r>
                        <a:rPr lang="ja-JP" altLang="en-US" sz="900" b="0" kern="100" dirty="0">
                          <a:effectLst/>
                          <a:latin typeface="Meiryo UI" panose="020B0604030504040204" pitchFamily="50" charset="-128"/>
                          <a:ea typeface="Meiryo UI" panose="020B0604030504040204" pitchFamily="50" charset="-128"/>
                        </a:rPr>
                        <a:t>環境大臣賞を同時受賞。</a:t>
                      </a:r>
                      <a:endParaRPr lang="en-US" altLang="ja-JP" sz="900" b="0" kern="100" dirty="0">
                        <a:effectLst/>
                        <a:latin typeface="Meiryo UI" panose="020B0604030504040204" pitchFamily="50" charset="-128"/>
                        <a:ea typeface="Meiryo UI" panose="020B0604030504040204" pitchFamily="50" charset="-128"/>
                      </a:endParaRPr>
                    </a:p>
                    <a:p>
                      <a:pPr marL="0" marR="167005" indent="0" algn="just">
                        <a:spcAft>
                          <a:spcPts val="0"/>
                        </a:spcAft>
                      </a:pPr>
                      <a:endParaRPr lang="en-US" altLang="ja-JP" sz="900" b="0" kern="100" dirty="0">
                        <a:effectLst/>
                        <a:latin typeface="Meiryo UI" panose="020B0604030504040204" pitchFamily="50" charset="-128"/>
                        <a:ea typeface="Meiryo UI" panose="020B0604030504040204" pitchFamily="50" charset="-128"/>
                      </a:endParaRPr>
                    </a:p>
                    <a:p>
                      <a:r>
                        <a:rPr kumimoji="1" lang="en-US" altLang="ja-JP" sz="1200" b="0" kern="100" dirty="0">
                          <a:solidFill>
                            <a:schemeClr val="dk1"/>
                          </a:solidFill>
                          <a:effectLst/>
                          <a:latin typeface="Meiryo UI" panose="020B0604030504040204" pitchFamily="50" charset="-128"/>
                          <a:ea typeface="Meiryo UI" panose="020B0604030504040204" pitchFamily="50" charset="-128"/>
                          <a:cs typeface="+mn-cs"/>
                        </a:rPr>
                        <a:t>MS&amp;AD</a:t>
                      </a:r>
                      <a:r>
                        <a:rPr kumimoji="1" lang="ja-JP" altLang="en-US" sz="1200" b="0" kern="100" dirty="0">
                          <a:solidFill>
                            <a:schemeClr val="dk1"/>
                          </a:solidFill>
                          <a:effectLst/>
                          <a:latin typeface="Meiryo UI" panose="020B0604030504040204" pitchFamily="50" charset="-128"/>
                          <a:ea typeface="Meiryo UI" panose="020B0604030504040204" pitchFamily="50" charset="-128"/>
                          <a:cs typeface="+mn-cs"/>
                        </a:rPr>
                        <a:t>インターリスク総研株式会社　フェロー</a:t>
                      </a:r>
                      <a:endParaRPr kumimoji="1" lang="en-US" altLang="ja-JP" sz="1200" b="0" kern="1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b="0" kern="100" dirty="0">
                          <a:solidFill>
                            <a:schemeClr val="dk1"/>
                          </a:solidFill>
                          <a:effectLst/>
                          <a:latin typeface="Meiryo UI" panose="020B0604030504040204" pitchFamily="50" charset="-128"/>
                          <a:ea typeface="Meiryo UI" panose="020B0604030504040204" pitchFamily="50" charset="-128"/>
                          <a:cs typeface="+mn-cs"/>
                        </a:rPr>
                        <a:t>一般社団法人サステナブルトランジション　理事</a:t>
                      </a:r>
                      <a:endParaRPr kumimoji="1" lang="en-US" altLang="ja-JP" sz="1200" b="0" kern="1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b="0" kern="100" dirty="0">
                          <a:solidFill>
                            <a:schemeClr val="dk1"/>
                          </a:solidFill>
                          <a:effectLst/>
                          <a:latin typeface="Meiryo UI" panose="020B0604030504040204" pitchFamily="50" charset="-128"/>
                          <a:ea typeface="Meiryo UI" panose="020B0604030504040204" pitchFamily="50" charset="-128"/>
                          <a:cs typeface="+mn-cs"/>
                        </a:rPr>
                        <a:t>　原口　真（はらぐち　まこと）氏</a:t>
                      </a:r>
                      <a:endParaRPr kumimoji="1" lang="en-US" altLang="ja-JP" sz="1200" b="0" kern="1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300" b="0" kern="1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900" b="0" kern="100" dirty="0">
                          <a:solidFill>
                            <a:schemeClr val="dk1"/>
                          </a:solidFill>
                          <a:effectLst/>
                          <a:latin typeface="Meiryo UI" panose="020B0604030504040204" pitchFamily="50" charset="-128"/>
                          <a:ea typeface="Meiryo UI" panose="020B0604030504040204" pitchFamily="50" charset="-128"/>
                          <a:cs typeface="+mn-cs"/>
                        </a:rPr>
                        <a:t>自然資本を活用した地域のレジリエンス強化と地方</a:t>
                      </a:r>
                      <a:br>
                        <a:rPr kumimoji="1" lang="en-US" altLang="ja-JP" sz="900" b="0" kern="100" dirty="0">
                          <a:solidFill>
                            <a:schemeClr val="dk1"/>
                          </a:solidFill>
                          <a:effectLst/>
                          <a:latin typeface="Meiryo UI" panose="020B0604030504040204" pitchFamily="50" charset="-128"/>
                          <a:ea typeface="Meiryo UI" panose="020B0604030504040204" pitchFamily="50" charset="-128"/>
                          <a:cs typeface="+mn-cs"/>
                        </a:rPr>
                      </a:br>
                      <a:r>
                        <a:rPr kumimoji="1" lang="ja-JP" altLang="en-US" sz="900" b="0" kern="100" dirty="0">
                          <a:solidFill>
                            <a:schemeClr val="dk1"/>
                          </a:solidFill>
                          <a:effectLst/>
                          <a:latin typeface="Meiryo UI" panose="020B0604030504040204" pitchFamily="50" charset="-128"/>
                          <a:ea typeface="Meiryo UI" panose="020B0604030504040204" pitchFamily="50" charset="-128"/>
                          <a:cs typeface="+mn-cs"/>
                        </a:rPr>
                        <a:t>創生</a:t>
                      </a:r>
                      <a:r>
                        <a:rPr kumimoji="1" lang="en-US" altLang="ja-JP" sz="900" b="0" kern="100" dirty="0">
                          <a:solidFill>
                            <a:schemeClr val="dk1"/>
                          </a:solidFill>
                          <a:effectLst/>
                          <a:latin typeface="Meiryo UI" panose="020B0604030504040204" pitchFamily="50" charset="-128"/>
                          <a:ea typeface="Meiryo UI" panose="020B0604030504040204" pitchFamily="50" charset="-128"/>
                          <a:cs typeface="+mn-cs"/>
                        </a:rPr>
                        <a:t>SDGs</a:t>
                      </a:r>
                      <a:r>
                        <a:rPr kumimoji="1" lang="ja-JP" altLang="en-US" sz="900" b="0" kern="100" dirty="0">
                          <a:solidFill>
                            <a:schemeClr val="dk1"/>
                          </a:solidFill>
                          <a:effectLst/>
                          <a:latin typeface="Meiryo UI" panose="020B0604030504040204" pitchFamily="50" charset="-128"/>
                          <a:ea typeface="Meiryo UI" panose="020B0604030504040204" pitchFamily="50" charset="-128"/>
                          <a:cs typeface="+mn-cs"/>
                        </a:rPr>
                        <a:t>推進の領域で、多くのオープン・イノベー</a:t>
                      </a:r>
                      <a:br>
                        <a:rPr kumimoji="1" lang="en-US" altLang="ja-JP" sz="900" b="0" kern="100" dirty="0">
                          <a:solidFill>
                            <a:schemeClr val="dk1"/>
                          </a:solidFill>
                          <a:effectLst/>
                          <a:latin typeface="Meiryo UI" panose="020B0604030504040204" pitchFamily="50" charset="-128"/>
                          <a:ea typeface="Meiryo UI" panose="020B0604030504040204" pitchFamily="50" charset="-128"/>
                          <a:cs typeface="+mn-cs"/>
                        </a:rPr>
                      </a:br>
                      <a:r>
                        <a:rPr kumimoji="1" lang="ja-JP" altLang="en-US" sz="900" b="0" kern="100" dirty="0">
                          <a:solidFill>
                            <a:schemeClr val="dk1"/>
                          </a:solidFill>
                          <a:effectLst/>
                          <a:latin typeface="Meiryo UI" panose="020B0604030504040204" pitchFamily="50" charset="-128"/>
                          <a:ea typeface="Meiryo UI" panose="020B0604030504040204" pitchFamily="50" charset="-128"/>
                          <a:cs typeface="+mn-cs"/>
                        </a:rPr>
                        <a:t>ション・プロジェクトに参画。</a:t>
                      </a:r>
                      <a:r>
                        <a:rPr kumimoji="1" lang="zh-TW" altLang="en-US" sz="900" b="0" kern="100" dirty="0">
                          <a:solidFill>
                            <a:schemeClr val="dk1"/>
                          </a:solidFill>
                          <a:effectLst/>
                          <a:latin typeface="Meiryo UI" panose="020B0604030504040204" pitchFamily="50" charset="-128"/>
                          <a:ea typeface="Meiryo UI" panose="020B0604030504040204" pitchFamily="50" charset="-128"/>
                          <a:cs typeface="+mn-cs"/>
                        </a:rPr>
                        <a:t>環境省次期生物多様性</a:t>
                      </a:r>
                      <a:br>
                        <a:rPr kumimoji="1" lang="en-US" altLang="zh-TW" sz="900" b="0" kern="100" dirty="0">
                          <a:solidFill>
                            <a:schemeClr val="dk1"/>
                          </a:solidFill>
                          <a:effectLst/>
                          <a:latin typeface="Meiryo UI" panose="020B0604030504040204" pitchFamily="50" charset="-128"/>
                          <a:ea typeface="Meiryo UI" panose="020B0604030504040204" pitchFamily="50" charset="-128"/>
                          <a:cs typeface="+mn-cs"/>
                        </a:rPr>
                      </a:br>
                      <a:r>
                        <a:rPr kumimoji="1" lang="zh-TW" altLang="en-US" sz="900" b="0" kern="100" dirty="0">
                          <a:solidFill>
                            <a:schemeClr val="dk1"/>
                          </a:solidFill>
                          <a:effectLst/>
                          <a:latin typeface="Meiryo UI" panose="020B0604030504040204" pitchFamily="50" charset="-128"/>
                          <a:ea typeface="Meiryo UI" panose="020B0604030504040204" pitchFamily="50" charset="-128"/>
                          <a:cs typeface="+mn-cs"/>
                        </a:rPr>
                        <a:t>国家戦略研究会委員、</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熊本市</a:t>
                      </a:r>
                      <a:r>
                        <a:rPr kumimoji="1" lang="en-US" altLang="ja-JP" sz="900" kern="1200" dirty="0">
                          <a:solidFill>
                            <a:schemeClr val="dk1"/>
                          </a:solidFill>
                          <a:effectLst/>
                          <a:latin typeface="Meiryo UI" panose="020B0604030504040204" pitchFamily="50" charset="-128"/>
                          <a:ea typeface="Meiryo UI" panose="020B0604030504040204" pitchFamily="50" charset="-128"/>
                          <a:cs typeface="+mn-cs"/>
                        </a:rPr>
                        <a:t>SDGs</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アドバイザー、</a:t>
                      </a:r>
                    </a:p>
                    <a:p>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北九州市</a:t>
                      </a:r>
                      <a:r>
                        <a:rPr kumimoji="1" lang="en-US" altLang="ja-JP" sz="900" kern="1200" dirty="0">
                          <a:solidFill>
                            <a:schemeClr val="dk1"/>
                          </a:solidFill>
                          <a:effectLst/>
                          <a:latin typeface="Meiryo UI" panose="020B0604030504040204" pitchFamily="50" charset="-128"/>
                          <a:ea typeface="Meiryo UI" panose="020B0604030504040204" pitchFamily="50" charset="-128"/>
                          <a:cs typeface="+mn-cs"/>
                        </a:rPr>
                        <a:t>SDGs</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アドバイザー</a:t>
                      </a:r>
                      <a:endParaRPr kumimoji="1" lang="en-US" altLang="ja-JP" sz="900" b="0" kern="100" dirty="0">
                        <a:solidFill>
                          <a:schemeClr val="dk1"/>
                        </a:solidFill>
                        <a:effectLst/>
                        <a:latin typeface="Meiryo UI" panose="020B0604030504040204" pitchFamily="50" charset="-128"/>
                        <a:ea typeface="Meiryo UI" panose="020B0604030504040204" pitchFamily="50" charset="-128"/>
                        <a:cs typeface="+mn-cs"/>
                      </a:endParaRPr>
                    </a:p>
                  </a:txBody>
                  <a:tcPr marL="60766" marR="60766" marT="36000" marB="36000"/>
                </a:tc>
                <a:extLst>
                  <a:ext uri="{0D108BD9-81ED-4DB2-BD59-A6C34878D82A}">
                    <a16:rowId xmlns:a16="http://schemas.microsoft.com/office/drawing/2014/main" val="10002"/>
                  </a:ext>
                </a:extLst>
              </a:tr>
              <a:tr h="245097">
                <a:tc>
                  <a:txBody>
                    <a:bodyPr/>
                    <a:lstStyle/>
                    <a:p>
                      <a:pPr algn="just">
                        <a:spcAft>
                          <a:spcPts val="0"/>
                        </a:spcAft>
                      </a:pPr>
                      <a:r>
                        <a:rPr lang="en-US" altLang="ja-JP" sz="1050" b="1" kern="100" dirty="0">
                          <a:solidFill>
                            <a:schemeClr val="bg1"/>
                          </a:solidFill>
                          <a:effectLst/>
                          <a:latin typeface="Meiryo UI" panose="020B0604030504040204" pitchFamily="50" charset="-128"/>
                          <a:ea typeface="Meiryo UI" panose="020B0604030504040204" pitchFamily="50" charset="-128"/>
                        </a:rPr>
                        <a:t>【</a:t>
                      </a:r>
                      <a:r>
                        <a:rPr lang="ja-JP" sz="1050" b="1" kern="100" dirty="0">
                          <a:solidFill>
                            <a:schemeClr val="bg1"/>
                          </a:solidFill>
                          <a:effectLst/>
                          <a:latin typeface="Meiryo UI" panose="020B0604030504040204" pitchFamily="50" charset="-128"/>
                          <a:ea typeface="Meiryo UI" panose="020B0604030504040204" pitchFamily="50" charset="-128"/>
                        </a:rPr>
                        <a:t>ご</a:t>
                      </a:r>
                      <a:r>
                        <a:rPr lang="en-US" altLang="ja-JP" sz="1050" b="1" kern="100" dirty="0">
                          <a:solidFill>
                            <a:schemeClr val="bg1"/>
                          </a:solidFill>
                          <a:effectLst/>
                          <a:latin typeface="Meiryo UI" panose="020B0604030504040204" pitchFamily="50" charset="-128"/>
                          <a:ea typeface="Meiryo UI" panose="020B0604030504040204" pitchFamily="50" charset="-128"/>
                        </a:rPr>
                        <a:t> </a:t>
                      </a:r>
                      <a:r>
                        <a:rPr lang="ja-JP" sz="1050" b="1" kern="100" dirty="0">
                          <a:solidFill>
                            <a:schemeClr val="bg1"/>
                          </a:solidFill>
                          <a:effectLst/>
                          <a:latin typeface="Meiryo UI" panose="020B0604030504040204" pitchFamily="50" charset="-128"/>
                          <a:ea typeface="Meiryo UI" panose="020B0604030504040204" pitchFamily="50" charset="-128"/>
                        </a:rPr>
                        <a:t>案</a:t>
                      </a:r>
                      <a:r>
                        <a:rPr lang="en-US" altLang="ja-JP" sz="1050" b="1" kern="100" dirty="0">
                          <a:solidFill>
                            <a:schemeClr val="bg1"/>
                          </a:solidFill>
                          <a:effectLst/>
                          <a:latin typeface="Meiryo UI" panose="020B0604030504040204" pitchFamily="50" charset="-128"/>
                          <a:ea typeface="Meiryo UI" panose="020B0604030504040204" pitchFamily="50" charset="-128"/>
                        </a:rPr>
                        <a:t> </a:t>
                      </a:r>
                      <a:r>
                        <a:rPr lang="ja-JP" sz="1050" b="1" kern="100" dirty="0">
                          <a:solidFill>
                            <a:schemeClr val="bg1"/>
                          </a:solidFill>
                          <a:effectLst/>
                          <a:latin typeface="Meiryo UI" panose="020B0604030504040204" pitchFamily="50" charset="-128"/>
                          <a:ea typeface="Meiryo UI" panose="020B0604030504040204" pitchFamily="50" charset="-128"/>
                        </a:rPr>
                        <a:t>内</a:t>
                      </a:r>
                      <a:r>
                        <a:rPr lang="en-US" altLang="ja-JP" sz="1050" b="1" kern="100" dirty="0">
                          <a:solidFill>
                            <a:schemeClr val="bg1"/>
                          </a:solidFill>
                          <a:effectLst/>
                          <a:latin typeface="Meiryo UI" panose="020B0604030504040204" pitchFamily="50" charset="-128"/>
                          <a:ea typeface="Meiryo UI" panose="020B0604030504040204" pitchFamily="50" charset="-128"/>
                        </a:rPr>
                        <a:t>】</a:t>
                      </a:r>
                      <a:r>
                        <a:rPr lang="ja-JP" altLang="en-US" sz="1050" b="1" kern="100" dirty="0">
                          <a:solidFill>
                            <a:schemeClr val="bg1"/>
                          </a:solidFill>
                          <a:effectLst/>
                          <a:latin typeface="Meiryo UI" panose="020B0604030504040204" pitchFamily="50" charset="-128"/>
                          <a:ea typeface="Meiryo UI" panose="020B0604030504040204" pitchFamily="50" charset="-128"/>
                        </a:rPr>
                        <a:t> </a:t>
                      </a:r>
                      <a:r>
                        <a:rPr lang="en-US" altLang="ja-JP" sz="1050" b="1" kern="100" dirty="0">
                          <a:solidFill>
                            <a:schemeClr val="bg1"/>
                          </a:solidFill>
                          <a:effectLst/>
                          <a:latin typeface="Meiryo UI" panose="020B0604030504040204" pitchFamily="50" charset="-128"/>
                          <a:ea typeface="Meiryo UI" panose="020B0604030504040204" pitchFamily="50" charset="-128"/>
                        </a:rPr>
                        <a:t>15:55</a:t>
                      </a:r>
                      <a:r>
                        <a:rPr lang="ja-JP" altLang="en-US" sz="1050" b="1" kern="100" dirty="0">
                          <a:solidFill>
                            <a:schemeClr val="bg1"/>
                          </a:solidFill>
                          <a:effectLst/>
                          <a:latin typeface="Meiryo UI" panose="020B0604030504040204" pitchFamily="50" charset="-128"/>
                          <a:ea typeface="Meiryo UI" panose="020B0604030504040204" pitchFamily="50" charset="-128"/>
                        </a:rPr>
                        <a:t>～</a:t>
                      </a:r>
                      <a:r>
                        <a:rPr lang="en-US" altLang="ja-JP" sz="1050" b="1" kern="100" dirty="0">
                          <a:solidFill>
                            <a:schemeClr val="bg1"/>
                          </a:solidFill>
                          <a:effectLst/>
                          <a:latin typeface="Meiryo UI" panose="020B0604030504040204" pitchFamily="50" charset="-128"/>
                          <a:ea typeface="Meiryo UI" panose="020B0604030504040204" pitchFamily="50" charset="-128"/>
                        </a:rPr>
                        <a:t>16:00</a:t>
                      </a:r>
                      <a:endParaRPr lang="ja-JP" sz="105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0766" marR="60766" marT="36000" marB="36000">
                    <a:solidFill>
                      <a:srgbClr val="008080"/>
                    </a:solidFill>
                  </a:tcPr>
                </a:tc>
                <a:tc>
                  <a:txBody>
                    <a:bodyPr/>
                    <a:lstStyle/>
                    <a:p>
                      <a:pPr marL="0" marR="1066800" lvl="0" indent="1270" algn="l" defTabSz="914400" rtl="0" eaLnBrk="1" fontAlgn="auto" latinLnBrk="0" hangingPunct="1">
                        <a:lnSpc>
                          <a:spcPct val="100000"/>
                        </a:lnSpc>
                        <a:spcBef>
                          <a:spcPts val="0"/>
                        </a:spcBef>
                        <a:spcAft>
                          <a:spcPts val="0"/>
                        </a:spcAft>
                        <a:buClrTx/>
                        <a:buSzTx/>
                        <a:buFontTx/>
                        <a:buNone/>
                        <a:tabLst/>
                        <a:defRPr/>
                      </a:pPr>
                      <a:r>
                        <a:rPr lang="ja-JP" altLang="en-US" sz="1050" b="0" kern="100" dirty="0">
                          <a:effectLst/>
                          <a:latin typeface="Meiryo UI" panose="020B0604030504040204" pitchFamily="50" charset="-128"/>
                          <a:ea typeface="Meiryo UI" panose="020B0604030504040204" pitchFamily="50" charset="-128"/>
                          <a:cs typeface="+mn-cs"/>
                        </a:rPr>
                        <a:t>主催者より</a:t>
                      </a:r>
                      <a:endParaRPr lang="ja-JP" sz="1050" b="0" kern="100" dirty="0">
                        <a:effectLst/>
                        <a:latin typeface="+mj-lt"/>
                        <a:ea typeface="+mn-ea"/>
                        <a:cs typeface="Times New Roman" panose="02020603050405020304" pitchFamily="18" charset="0"/>
                      </a:endParaRPr>
                    </a:p>
                  </a:txBody>
                  <a:tcPr marL="60766" marR="60766" marT="36000" marB="36000"/>
                </a:tc>
                <a:extLst>
                  <a:ext uri="{0D108BD9-81ED-4DB2-BD59-A6C34878D82A}">
                    <a16:rowId xmlns:a16="http://schemas.microsoft.com/office/drawing/2014/main" val="10003"/>
                  </a:ext>
                </a:extLst>
              </a:tr>
            </a:tbl>
          </a:graphicData>
        </a:graphic>
      </p:graphicFrame>
      <p:sp>
        <p:nvSpPr>
          <p:cNvPr id="13" name="テキスト ボックス 12"/>
          <p:cNvSpPr txBox="1"/>
          <p:nvPr/>
        </p:nvSpPr>
        <p:spPr bwMode="gray">
          <a:xfrm>
            <a:off x="11847" y="777223"/>
            <a:ext cx="6857999" cy="1290456"/>
          </a:xfrm>
          <a:prstGeom prst="rect">
            <a:avLst/>
          </a:prstGeom>
          <a:noFill/>
        </p:spPr>
        <p:txBody>
          <a:bodyPr anchor="ctr"/>
          <a:lstStyle/>
          <a:p>
            <a:pPr algn="ctr" eaLnBrk="1" hangingPunct="1">
              <a:spcBef>
                <a:spcPts val="300"/>
              </a:spcBef>
              <a:defRPr/>
            </a:pPr>
            <a:r>
              <a:rPr lang="ja-JP" altLang="en-US" sz="2400"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rPr>
              <a:t>「</a:t>
            </a:r>
            <a:r>
              <a:rPr lang="en-US" altLang="ja-JP" sz="2400"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rPr>
              <a:t>SDGs</a:t>
            </a:r>
            <a:r>
              <a:rPr lang="ja-JP" altLang="en-US" sz="2400"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rPr>
              <a:t>経営」実践セミナー</a:t>
            </a:r>
            <a:endParaRPr lang="en-US" altLang="ja-JP" sz="2400"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endParaRPr>
          </a:p>
          <a:p>
            <a:pPr algn="ctr" eaLnBrk="1" hangingPunct="1">
              <a:spcBef>
                <a:spcPts val="300"/>
              </a:spcBef>
              <a:defRPr/>
            </a:pPr>
            <a:r>
              <a:rPr lang="en-US" altLang="ja-JP" sz="2000"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rPr>
              <a:t>Platform</a:t>
            </a:r>
            <a:r>
              <a:rPr lang="ja-JP" altLang="en-US" sz="2000"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rPr>
              <a:t> </a:t>
            </a:r>
            <a:r>
              <a:rPr lang="en-US" altLang="ja-JP" sz="2000"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rPr>
              <a:t>Clover</a:t>
            </a:r>
            <a:r>
              <a:rPr lang="ja-JP" altLang="en-US" sz="2000"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rPr>
              <a:t>の活用による持続可能な経営の推進</a:t>
            </a:r>
          </a:p>
        </p:txBody>
      </p:sp>
      <p:sp>
        <p:nvSpPr>
          <p:cNvPr id="15" name="テキスト ボックス 14"/>
          <p:cNvSpPr txBox="1"/>
          <p:nvPr/>
        </p:nvSpPr>
        <p:spPr bwMode="gray">
          <a:xfrm>
            <a:off x="-390" y="3058513"/>
            <a:ext cx="6858389" cy="824580"/>
          </a:xfrm>
          <a:prstGeom prst="rect">
            <a:avLst/>
          </a:prstGeom>
          <a:noFill/>
        </p:spPr>
        <p:txBody>
          <a:bodyPr wrap="square" anchor="ctr">
            <a:noAutofit/>
          </a:bodyPr>
          <a:lstStyle/>
          <a:p>
            <a:pPr>
              <a:buFont typeface="Arial" charset="0"/>
              <a:buNone/>
              <a:defRPr/>
            </a:pPr>
            <a:r>
              <a:rPr lang="ja-JP" altLang="en-US" sz="1100" b="1" dirty="0">
                <a:solidFill>
                  <a:schemeClr val="bg1"/>
                </a:solidFill>
                <a:latin typeface="Meiryo UI" panose="020B0604030504040204" pitchFamily="50" charset="-128"/>
                <a:ea typeface="Meiryo UI" panose="020B0604030504040204" pitchFamily="50" charset="-128"/>
                <a:cs typeface="メイリオ" pitchFamily="50" charset="-128"/>
              </a:rPr>
              <a:t>経済・社会・環境の課題解決に取り組み、企業の価値向上につなげる「</a:t>
            </a:r>
            <a:r>
              <a:rPr lang="en-US" altLang="ja-JP" sz="1100" b="1" dirty="0">
                <a:solidFill>
                  <a:schemeClr val="bg1"/>
                </a:solidFill>
                <a:latin typeface="Meiryo UI" panose="020B0604030504040204" pitchFamily="50" charset="-128"/>
                <a:ea typeface="Meiryo UI" panose="020B0604030504040204" pitchFamily="50" charset="-128"/>
                <a:cs typeface="メイリオ" pitchFamily="50" charset="-128"/>
              </a:rPr>
              <a:t>SDGs</a:t>
            </a:r>
            <a:r>
              <a:rPr lang="ja-JP" altLang="en-US" sz="1100" b="1" dirty="0">
                <a:solidFill>
                  <a:schemeClr val="bg1"/>
                </a:solidFill>
                <a:latin typeface="Meiryo UI" panose="020B0604030504040204" pitchFamily="50" charset="-128"/>
                <a:ea typeface="Meiryo UI" panose="020B0604030504040204" pitchFamily="50" charset="-128"/>
                <a:cs typeface="メイリオ" pitchFamily="50" charset="-128"/>
              </a:rPr>
              <a:t>経営」が広がっています。一方で取り組みたいと考えていても、進め方に悩む企業経営者様も多いようです。本セミナーでは豊富な知見を持つ講師陣から、</a:t>
            </a:r>
            <a:r>
              <a:rPr lang="en-US" altLang="ja-JP" sz="1100" b="1" dirty="0">
                <a:solidFill>
                  <a:schemeClr val="bg1"/>
                </a:solidFill>
                <a:latin typeface="Meiryo UI" panose="020B0604030504040204" pitchFamily="50" charset="-128"/>
                <a:ea typeface="Meiryo UI" panose="020B0604030504040204" pitchFamily="50" charset="-128"/>
                <a:cs typeface="メイリオ" pitchFamily="50" charset="-128"/>
              </a:rPr>
              <a:t>SDGs</a:t>
            </a:r>
            <a:r>
              <a:rPr lang="ja-JP" altLang="en-US" sz="1100" b="1" dirty="0">
                <a:solidFill>
                  <a:schemeClr val="bg1"/>
                </a:solidFill>
                <a:latin typeface="Meiryo UI" panose="020B0604030504040204" pitchFamily="50" charset="-128"/>
                <a:ea typeface="Meiryo UI" panose="020B0604030504040204" pitchFamily="50" charset="-128"/>
                <a:cs typeface="メイリオ" pitchFamily="50" charset="-128"/>
              </a:rPr>
              <a:t>経営の実践のための目標設定や取組の見える化、パートナーシップの創出などについてオンライン</a:t>
            </a:r>
            <a:r>
              <a:rPr lang="en-US" altLang="ja-JP" sz="1100" b="1" dirty="0">
                <a:solidFill>
                  <a:schemeClr val="bg1"/>
                </a:solidFill>
                <a:latin typeface="Meiryo UI" panose="020B0604030504040204" pitchFamily="50" charset="-128"/>
                <a:ea typeface="Meiryo UI" panose="020B0604030504040204" pitchFamily="50" charset="-128"/>
                <a:cs typeface="メイリオ" pitchFamily="50" charset="-128"/>
              </a:rPr>
              <a:t>SDGs</a:t>
            </a:r>
            <a:r>
              <a:rPr lang="ja-JP" altLang="en-US" sz="1100" b="1" dirty="0">
                <a:solidFill>
                  <a:schemeClr val="bg1"/>
                </a:solidFill>
                <a:latin typeface="Meiryo UI" panose="020B0604030504040204" pitchFamily="50" charset="-128"/>
                <a:ea typeface="Meiryo UI" panose="020B0604030504040204" pitchFamily="50" charset="-128"/>
                <a:cs typeface="メイリオ" pitchFamily="50" charset="-128"/>
              </a:rPr>
              <a:t>プラットフォーム「</a:t>
            </a:r>
            <a:r>
              <a:rPr lang="en-US" altLang="ja-JP" sz="1100" b="1" dirty="0">
                <a:solidFill>
                  <a:schemeClr val="bg1"/>
                </a:solidFill>
                <a:latin typeface="Meiryo UI" panose="020B0604030504040204" pitchFamily="50" charset="-128"/>
                <a:ea typeface="Meiryo UI" panose="020B0604030504040204" pitchFamily="50" charset="-128"/>
                <a:cs typeface="メイリオ" pitchFamily="50" charset="-128"/>
              </a:rPr>
              <a:t>Platform Clover</a:t>
            </a:r>
            <a:r>
              <a:rPr lang="ja-JP" altLang="en-US" sz="1100" b="1" dirty="0">
                <a:solidFill>
                  <a:schemeClr val="bg1"/>
                </a:solidFill>
                <a:latin typeface="Meiryo UI" panose="020B0604030504040204" pitchFamily="50" charset="-128"/>
                <a:ea typeface="Meiryo UI" panose="020B0604030504040204" pitchFamily="50" charset="-128"/>
                <a:cs typeface="メイリオ" pitchFamily="50" charset="-128"/>
              </a:rPr>
              <a:t>」の活用手法も含めて具体的に解説いたします。</a:t>
            </a:r>
          </a:p>
        </p:txBody>
      </p:sp>
      <p:pic>
        <p:nvPicPr>
          <p:cNvPr id="4" name="図 3"/>
          <p:cNvPicPr>
            <a:picLocks noChangeAspect="1"/>
          </p:cNvPicPr>
          <p:nvPr/>
        </p:nvPicPr>
        <p:blipFill>
          <a:blip r:embed="rId2"/>
          <a:stretch>
            <a:fillRect/>
          </a:stretch>
        </p:blipFill>
        <p:spPr>
          <a:xfrm>
            <a:off x="5898599" y="5078791"/>
            <a:ext cx="847489" cy="865598"/>
          </a:xfrm>
          <a:prstGeom prst="rect">
            <a:avLst/>
          </a:prstGeom>
        </p:spPr>
      </p:pic>
      <p:pic>
        <p:nvPicPr>
          <p:cNvPr id="6" name="図 5"/>
          <p:cNvPicPr>
            <a:picLocks noChangeAspect="1"/>
          </p:cNvPicPr>
          <p:nvPr/>
        </p:nvPicPr>
        <p:blipFill>
          <a:blip r:embed="rId3"/>
          <a:stretch>
            <a:fillRect/>
          </a:stretch>
        </p:blipFill>
        <p:spPr>
          <a:xfrm>
            <a:off x="5898598" y="6537477"/>
            <a:ext cx="847489" cy="854581"/>
          </a:xfrm>
          <a:prstGeom prst="rect">
            <a:avLst/>
          </a:prstGeom>
        </p:spPr>
      </p:pic>
      <p:graphicFrame>
        <p:nvGraphicFramePr>
          <p:cNvPr id="7" name="表 6"/>
          <p:cNvGraphicFramePr>
            <a:graphicFrameLocks noGrp="1"/>
          </p:cNvGraphicFramePr>
          <p:nvPr>
            <p:extLst>
              <p:ext uri="{D42A27DB-BD31-4B8C-83A1-F6EECF244321}">
                <p14:modId xmlns:p14="http://schemas.microsoft.com/office/powerpoint/2010/main" val="2932427107"/>
              </p:ext>
            </p:extLst>
          </p:nvPr>
        </p:nvGraphicFramePr>
        <p:xfrm>
          <a:off x="-390" y="7688941"/>
          <a:ext cx="6857999" cy="1803400"/>
        </p:xfrm>
        <a:graphic>
          <a:graphicData uri="http://schemas.openxmlformats.org/drawingml/2006/table">
            <a:tbl>
              <a:tblPr firstRow="1" bandRow="1">
                <a:tableStyleId>{8799B23B-EC83-4686-B30A-512413B5E67A}</a:tableStyleId>
              </a:tblPr>
              <a:tblGrid>
                <a:gridCol w="1018051">
                  <a:extLst>
                    <a:ext uri="{9D8B030D-6E8A-4147-A177-3AD203B41FA5}">
                      <a16:colId xmlns:a16="http://schemas.microsoft.com/office/drawing/2014/main" val="547062713"/>
                    </a:ext>
                  </a:extLst>
                </a:gridCol>
                <a:gridCol w="5839948">
                  <a:extLst>
                    <a:ext uri="{9D8B030D-6E8A-4147-A177-3AD203B41FA5}">
                      <a16:colId xmlns:a16="http://schemas.microsoft.com/office/drawing/2014/main" val="2861363675"/>
                    </a:ext>
                  </a:extLst>
                </a:gridCol>
              </a:tblGrid>
              <a:tr h="370840">
                <a:tc>
                  <a:txBody>
                    <a:bodyPr/>
                    <a:lstStyle/>
                    <a:p>
                      <a:pPr algn="ctr"/>
                      <a:r>
                        <a:rPr kumimoji="1" lang="ja-JP" altLang="en-US" sz="1400" b="0" dirty="0">
                          <a:latin typeface="Meiryo UI" panose="020B0604030504040204" pitchFamily="50" charset="-128"/>
                          <a:ea typeface="Meiryo UI" panose="020B0604030504040204" pitchFamily="50" charset="-128"/>
                        </a:rPr>
                        <a:t>開催日</a:t>
                      </a:r>
                    </a:p>
                  </a:txBody>
                  <a:tcPr anchor="ctr"/>
                </a:tc>
                <a:tc>
                  <a:txBody>
                    <a:bodyPr/>
                    <a:lstStyle/>
                    <a:p>
                      <a:r>
                        <a:rPr lang="en-US" altLang="ja-JP" sz="1400" kern="100" spc="-50" dirty="0">
                          <a:solidFill>
                            <a:srgbClr val="000066"/>
                          </a:solidFill>
                          <a:latin typeface="Meiryo UI" panose="020B0604030504040204" pitchFamily="50" charset="-128"/>
                          <a:ea typeface="Meiryo UI" panose="020B0604030504040204" pitchFamily="50" charset="-128"/>
                        </a:rPr>
                        <a:t>2021</a:t>
                      </a:r>
                      <a:r>
                        <a:rPr lang="ja-JP" altLang="en-US" sz="1400" kern="100" spc="-50" dirty="0">
                          <a:solidFill>
                            <a:srgbClr val="000066"/>
                          </a:solidFill>
                          <a:latin typeface="Meiryo UI" panose="020B0604030504040204" pitchFamily="50" charset="-128"/>
                          <a:ea typeface="Meiryo UI" panose="020B0604030504040204" pitchFamily="50" charset="-128"/>
                        </a:rPr>
                        <a:t>年８</a:t>
                      </a:r>
                      <a:r>
                        <a:rPr lang="ja-JP" altLang="ja-JP" sz="1400" kern="100" spc="-50" dirty="0">
                          <a:solidFill>
                            <a:srgbClr val="000066"/>
                          </a:solidFill>
                          <a:latin typeface="Meiryo UI" panose="020B0604030504040204" pitchFamily="50" charset="-128"/>
                          <a:ea typeface="Meiryo UI" panose="020B0604030504040204" pitchFamily="50" charset="-128"/>
                        </a:rPr>
                        <a:t>月</a:t>
                      </a:r>
                      <a:r>
                        <a:rPr lang="en-US" altLang="ja-JP" sz="1400" kern="100" spc="-50" dirty="0">
                          <a:solidFill>
                            <a:srgbClr val="000066"/>
                          </a:solidFill>
                          <a:latin typeface="Meiryo UI" panose="020B0604030504040204" pitchFamily="50" charset="-128"/>
                          <a:ea typeface="Meiryo UI" panose="020B0604030504040204" pitchFamily="50" charset="-128"/>
                        </a:rPr>
                        <a:t>27</a:t>
                      </a:r>
                      <a:r>
                        <a:rPr lang="ja-JP" altLang="en-US" sz="1400" kern="100" spc="-50" dirty="0">
                          <a:solidFill>
                            <a:srgbClr val="000066"/>
                          </a:solidFill>
                          <a:latin typeface="Meiryo UI" panose="020B0604030504040204" pitchFamily="50" charset="-128"/>
                          <a:ea typeface="Meiryo UI" panose="020B0604030504040204" pitchFamily="50" charset="-128"/>
                        </a:rPr>
                        <a:t>日（金</a:t>
                      </a:r>
                      <a:r>
                        <a:rPr lang="ja-JP" altLang="ja-JP" sz="1400" kern="100" spc="-50" dirty="0">
                          <a:solidFill>
                            <a:srgbClr val="000066"/>
                          </a:solidFill>
                          <a:latin typeface="Meiryo UI" panose="020B0604030504040204" pitchFamily="50" charset="-128"/>
                          <a:ea typeface="Meiryo UI" panose="020B0604030504040204" pitchFamily="50" charset="-128"/>
                        </a:rPr>
                        <a:t>）</a:t>
                      </a:r>
                      <a:r>
                        <a:rPr lang="ja-JP" altLang="en-US" sz="1400" kern="100" spc="-50" dirty="0">
                          <a:solidFill>
                            <a:srgbClr val="000066"/>
                          </a:solidFill>
                          <a:latin typeface="Meiryo UI" panose="020B0604030504040204" pitchFamily="50" charset="-128"/>
                          <a:ea typeface="Meiryo UI" panose="020B0604030504040204" pitchFamily="50" charset="-128"/>
                        </a:rPr>
                        <a:t>・８月</a:t>
                      </a:r>
                      <a:r>
                        <a:rPr lang="en-US" altLang="ja-JP" sz="1400" kern="100" spc="-50" dirty="0">
                          <a:solidFill>
                            <a:srgbClr val="000066"/>
                          </a:solidFill>
                          <a:latin typeface="Meiryo UI" panose="020B0604030504040204" pitchFamily="50" charset="-128"/>
                          <a:ea typeface="Meiryo UI" panose="020B0604030504040204" pitchFamily="50" charset="-128"/>
                        </a:rPr>
                        <a:t>30</a:t>
                      </a:r>
                      <a:r>
                        <a:rPr lang="ja-JP" altLang="en-US" sz="1400" kern="100" spc="-50" dirty="0">
                          <a:solidFill>
                            <a:srgbClr val="000066"/>
                          </a:solidFill>
                          <a:latin typeface="Meiryo UI" panose="020B0604030504040204" pitchFamily="50" charset="-128"/>
                          <a:ea typeface="Meiryo UI" panose="020B0604030504040204" pitchFamily="50" charset="-128"/>
                        </a:rPr>
                        <a:t>日（月）</a:t>
                      </a:r>
                      <a:endParaRPr lang="en-US" altLang="ja-JP" sz="1400" kern="100" spc="-50" dirty="0">
                        <a:solidFill>
                          <a:srgbClr val="000066"/>
                        </a:solidFill>
                        <a:latin typeface="Meiryo UI" panose="020B0604030504040204" pitchFamily="50" charset="-128"/>
                        <a:ea typeface="Meiryo UI" panose="020B0604030504040204" pitchFamily="50" charset="-128"/>
                      </a:endParaRPr>
                    </a:p>
                    <a:p>
                      <a:r>
                        <a:rPr lang="en-US" altLang="ja-JP" sz="1400" kern="100" spc="-50" dirty="0">
                          <a:solidFill>
                            <a:srgbClr val="000066"/>
                          </a:solidFill>
                          <a:latin typeface="Meiryo UI" panose="020B0604030504040204" pitchFamily="50" charset="-128"/>
                          <a:ea typeface="Meiryo UI" panose="020B0604030504040204" pitchFamily="50" charset="-128"/>
                        </a:rPr>
                        <a:t>14:00</a:t>
                      </a:r>
                      <a:r>
                        <a:rPr lang="ja-JP" altLang="en-US" sz="1400" kern="100" spc="-50" dirty="0">
                          <a:solidFill>
                            <a:srgbClr val="000066"/>
                          </a:solidFill>
                          <a:latin typeface="Meiryo UI" panose="020B0604030504040204" pitchFamily="50" charset="-128"/>
                          <a:ea typeface="Meiryo UI" panose="020B0604030504040204" pitchFamily="50" charset="-128"/>
                        </a:rPr>
                        <a:t>～</a:t>
                      </a:r>
                      <a:r>
                        <a:rPr lang="en-US" altLang="ja-JP" sz="1400" kern="100" spc="-50" dirty="0">
                          <a:solidFill>
                            <a:srgbClr val="000066"/>
                          </a:solidFill>
                          <a:latin typeface="Meiryo UI" panose="020B0604030504040204" pitchFamily="50" charset="-128"/>
                          <a:ea typeface="Meiryo UI" panose="020B0604030504040204" pitchFamily="50" charset="-128"/>
                        </a:rPr>
                        <a:t>16:00 </a:t>
                      </a:r>
                      <a:r>
                        <a:rPr lang="ja-JP" altLang="ja-JP" sz="1050" b="0" kern="100" spc="-50"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050" b="0" kern="100" spc="-50" dirty="0">
                          <a:solidFill>
                            <a:schemeClr val="tx1">
                              <a:lumMod val="75000"/>
                              <a:lumOff val="25000"/>
                            </a:schemeClr>
                          </a:solidFill>
                          <a:latin typeface="Meiryo UI" panose="020B0604030504040204" pitchFamily="50" charset="-128"/>
                          <a:ea typeface="Meiryo UI" panose="020B0604030504040204" pitchFamily="50" charset="-128"/>
                        </a:rPr>
                        <a:t>13</a:t>
                      </a:r>
                      <a:r>
                        <a:rPr lang="ja-JP" altLang="ja-JP" sz="1050" b="0" kern="100" spc="-50"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050" b="0" kern="100" spc="-50" dirty="0">
                          <a:solidFill>
                            <a:schemeClr val="tx1">
                              <a:lumMod val="75000"/>
                              <a:lumOff val="25000"/>
                            </a:schemeClr>
                          </a:solidFill>
                          <a:latin typeface="Meiryo UI" panose="020B0604030504040204" pitchFamily="50" charset="-128"/>
                          <a:ea typeface="Meiryo UI" panose="020B0604030504040204" pitchFamily="50" charset="-128"/>
                        </a:rPr>
                        <a:t>40</a:t>
                      </a:r>
                      <a:r>
                        <a:rPr lang="ja-JP" altLang="en-US" sz="1050" b="0" kern="100" spc="-50" dirty="0">
                          <a:solidFill>
                            <a:schemeClr val="tx1">
                              <a:lumMod val="75000"/>
                              <a:lumOff val="25000"/>
                            </a:schemeClr>
                          </a:solidFill>
                          <a:latin typeface="Meiryo UI" panose="020B0604030504040204" pitchFamily="50" charset="-128"/>
                          <a:ea typeface="Meiryo UI" panose="020B0604030504040204" pitchFamily="50" charset="-128"/>
                        </a:rPr>
                        <a:t> ログイン開始</a:t>
                      </a:r>
                      <a:r>
                        <a:rPr lang="ja-JP" altLang="ja-JP" sz="1050" b="0" kern="100" spc="-5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050" b="0" kern="100" spc="-50" dirty="0">
                          <a:solidFill>
                            <a:schemeClr val="tx1">
                              <a:lumMod val="75000"/>
                              <a:lumOff val="25000"/>
                            </a:schemeClr>
                          </a:solidFill>
                          <a:latin typeface="Meiryo UI" panose="020B0604030504040204" pitchFamily="50" charset="-128"/>
                          <a:ea typeface="Meiryo UI" panose="020B0604030504040204" pitchFamily="50" charset="-128"/>
                        </a:rPr>
                        <a:t>　    </a:t>
                      </a:r>
                      <a:r>
                        <a:rPr kumimoji="1" lang="en-US" altLang="ja-JP" sz="1000" b="0" kern="100" spc="-30" dirty="0">
                          <a:solidFill>
                            <a:srgbClr val="000099"/>
                          </a:solidFill>
                          <a:latin typeface="Meiryo UI" panose="020B0604030504040204" pitchFamily="50" charset="-128"/>
                          <a:ea typeface="Meiryo UI" panose="020B0604030504040204" pitchFamily="50" charset="-128"/>
                          <a:cs typeface="+mn-cs"/>
                        </a:rPr>
                        <a:t>※</a:t>
                      </a:r>
                      <a:r>
                        <a:rPr kumimoji="1" lang="ja-JP" altLang="en-US" sz="1000" b="0" kern="100" spc="-30" dirty="0">
                          <a:solidFill>
                            <a:srgbClr val="000099"/>
                          </a:solidFill>
                          <a:latin typeface="Meiryo UI" panose="020B0604030504040204" pitchFamily="50" charset="-128"/>
                          <a:ea typeface="Meiryo UI" panose="020B0604030504040204" pitchFamily="50" charset="-128"/>
                          <a:cs typeface="+mn-cs"/>
                        </a:rPr>
                        <a:t>両日とも、</a:t>
                      </a:r>
                      <a:r>
                        <a:rPr lang="ja-JP" altLang="en-US" sz="1000" b="0" kern="100" spc="-30" dirty="0">
                          <a:solidFill>
                            <a:srgbClr val="000099"/>
                          </a:solidFill>
                          <a:latin typeface="Meiryo UI" panose="020B0604030504040204" pitchFamily="50" charset="-128"/>
                          <a:ea typeface="Meiryo UI" panose="020B0604030504040204" pitchFamily="50" charset="-128"/>
                        </a:rPr>
                        <a:t>講演内容、開催時間は同じです。</a:t>
                      </a:r>
                      <a:endParaRPr kumimoji="1" lang="ja-JP" altLang="en-US" sz="16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43247639"/>
                  </a:ext>
                </a:extLst>
              </a:tr>
              <a:tr h="269785">
                <a:tc>
                  <a:txBody>
                    <a:bodyPr/>
                    <a:lstStyle/>
                    <a:p>
                      <a:pPr algn="ctr"/>
                      <a:r>
                        <a:rPr kumimoji="1" lang="ja-JP" altLang="en-US" sz="1400" dirty="0">
                          <a:latin typeface="Meiryo UI" panose="020B0604030504040204" pitchFamily="50" charset="-128"/>
                          <a:ea typeface="Meiryo UI" panose="020B0604030504040204" pitchFamily="50" charset="-128"/>
                        </a:rPr>
                        <a:t>開催形式</a:t>
                      </a:r>
                    </a:p>
                  </a:txBody>
                  <a:tcPr anchor="ctr"/>
                </a:tc>
                <a:tc>
                  <a:txBody>
                    <a:bodyPr/>
                    <a:lstStyle/>
                    <a:p>
                      <a:pPr algn="just" eaLnBrk="1" hangingPunct="1">
                        <a:spcAft>
                          <a:spcPts val="0"/>
                        </a:spcAft>
                        <a:tabLst>
                          <a:tab pos="675640" algn="l"/>
                        </a:tabLst>
                        <a:defRPr/>
                      </a:pPr>
                      <a:r>
                        <a:rPr lang="en-US" altLang="ja-JP" sz="1400" kern="100" spc="-30" dirty="0">
                          <a:solidFill>
                            <a:schemeClr val="tx1"/>
                          </a:solidFill>
                          <a:latin typeface="Meiryo UI" panose="020B0604030504040204" pitchFamily="50" charset="-128"/>
                          <a:ea typeface="Meiryo UI" panose="020B0604030504040204" pitchFamily="50" charset="-128"/>
                        </a:rPr>
                        <a:t>Web</a:t>
                      </a:r>
                      <a:r>
                        <a:rPr lang="ja-JP" altLang="en-US" sz="1400" kern="100" spc="-30" dirty="0">
                          <a:solidFill>
                            <a:schemeClr val="tx1"/>
                          </a:solidFill>
                          <a:latin typeface="Meiryo UI" panose="020B0604030504040204" pitchFamily="50" charset="-128"/>
                          <a:ea typeface="Meiryo UI" panose="020B0604030504040204" pitchFamily="50" charset="-128"/>
                        </a:rPr>
                        <a:t>形式</a:t>
                      </a:r>
                      <a:r>
                        <a:rPr lang="ja-JP" altLang="en-US" sz="1200" kern="100" spc="-30" dirty="0">
                          <a:solidFill>
                            <a:schemeClr val="tx1"/>
                          </a:solidFill>
                          <a:latin typeface="Meiryo UI" panose="020B0604030504040204" pitchFamily="50" charset="-128"/>
                          <a:ea typeface="Meiryo UI" panose="020B0604030504040204" pitchFamily="50" charset="-128"/>
                        </a:rPr>
                        <a:t>　　</a:t>
                      </a:r>
                      <a:r>
                        <a:rPr lang="en-US" altLang="ja-JP" sz="1050" kern="100" spc="-30" dirty="0">
                          <a:solidFill>
                            <a:schemeClr val="tx1"/>
                          </a:solidFill>
                          <a:latin typeface="Meiryo UI" panose="020B0604030504040204" pitchFamily="50" charset="-128"/>
                          <a:ea typeface="Meiryo UI" panose="020B0604030504040204" pitchFamily="50" charset="-128"/>
                        </a:rPr>
                        <a:t>※8</a:t>
                      </a:r>
                      <a:r>
                        <a:rPr lang="ja-JP" altLang="en-US" sz="1050" kern="100" spc="-30" dirty="0">
                          <a:solidFill>
                            <a:schemeClr val="tx1"/>
                          </a:solidFill>
                          <a:latin typeface="Meiryo UI" panose="020B0604030504040204" pitchFamily="50" charset="-128"/>
                          <a:ea typeface="Meiryo UI" panose="020B0604030504040204" pitchFamily="50" charset="-128"/>
                        </a:rPr>
                        <a:t>月</a:t>
                      </a:r>
                      <a:r>
                        <a:rPr lang="en-US" altLang="ja-JP" sz="1050" kern="100" spc="-30" dirty="0">
                          <a:solidFill>
                            <a:schemeClr val="tx1"/>
                          </a:solidFill>
                          <a:latin typeface="Meiryo UI" panose="020B0604030504040204" pitchFamily="50" charset="-128"/>
                          <a:ea typeface="Meiryo UI" panose="020B0604030504040204" pitchFamily="50" charset="-128"/>
                        </a:rPr>
                        <a:t>27</a:t>
                      </a:r>
                      <a:r>
                        <a:rPr lang="ja-JP" altLang="en-US" sz="1050" kern="100" spc="-30" dirty="0">
                          <a:solidFill>
                            <a:schemeClr val="tx1"/>
                          </a:solidFill>
                          <a:latin typeface="Meiryo UI" panose="020B0604030504040204" pitchFamily="50" charset="-128"/>
                          <a:ea typeface="Meiryo UI" panose="020B0604030504040204" pitchFamily="50" charset="-128"/>
                        </a:rPr>
                        <a:t>日は</a:t>
                      </a:r>
                      <a:r>
                        <a:rPr lang="en-US" altLang="ja-JP" sz="1050" dirty="0">
                          <a:solidFill>
                            <a:schemeClr val="tx1"/>
                          </a:solidFill>
                          <a:latin typeface="Meiryo UI" panose="020B0604030504040204" pitchFamily="50" charset="-128"/>
                          <a:ea typeface="Meiryo UI" panose="020B0604030504040204" pitchFamily="50" charset="-128"/>
                          <a:cs typeface="Calibri" panose="020F0502020204030204" pitchFamily="34" charset="0"/>
                        </a:rPr>
                        <a:t>Zoom</a:t>
                      </a:r>
                      <a:r>
                        <a:rPr lang="ja-JP" altLang="en-US" sz="1050" dirty="0">
                          <a:solidFill>
                            <a:schemeClr val="tx1"/>
                          </a:solidFill>
                          <a:latin typeface="Meiryo UI" panose="020B0604030504040204" pitchFamily="50" charset="-128"/>
                          <a:ea typeface="Meiryo UI" panose="020B0604030504040204" pitchFamily="50" charset="-128"/>
                          <a:cs typeface="Calibri" panose="020F0502020204030204" pitchFamily="34" charset="0"/>
                        </a:rPr>
                        <a:t>で、</a:t>
                      </a:r>
                      <a:r>
                        <a:rPr lang="en-US" altLang="ja-JP" sz="1050" dirty="0">
                          <a:solidFill>
                            <a:schemeClr val="tx1"/>
                          </a:solidFill>
                          <a:latin typeface="Meiryo UI" panose="020B0604030504040204" pitchFamily="50" charset="-128"/>
                          <a:ea typeface="Meiryo UI" panose="020B0604030504040204" pitchFamily="50" charset="-128"/>
                          <a:cs typeface="Calibri" panose="020F0502020204030204" pitchFamily="34" charset="0"/>
                        </a:rPr>
                        <a:t>8</a:t>
                      </a:r>
                      <a:r>
                        <a:rPr lang="ja-JP" altLang="en-US" sz="1050" dirty="0">
                          <a:solidFill>
                            <a:schemeClr val="tx1"/>
                          </a:solidFill>
                          <a:latin typeface="Meiryo UI" panose="020B0604030504040204" pitchFamily="50" charset="-128"/>
                          <a:ea typeface="Meiryo UI" panose="020B0604030504040204" pitchFamily="50" charset="-128"/>
                          <a:cs typeface="Calibri" panose="020F0502020204030204" pitchFamily="34" charset="0"/>
                        </a:rPr>
                        <a:t>月</a:t>
                      </a:r>
                      <a:r>
                        <a:rPr lang="en-US" altLang="ja-JP" sz="1050" dirty="0">
                          <a:solidFill>
                            <a:schemeClr val="tx1"/>
                          </a:solidFill>
                          <a:latin typeface="Meiryo UI" panose="020B0604030504040204" pitchFamily="50" charset="-128"/>
                          <a:ea typeface="Meiryo UI" panose="020B0604030504040204" pitchFamily="50" charset="-128"/>
                          <a:cs typeface="Calibri" panose="020F0502020204030204" pitchFamily="34" charset="0"/>
                        </a:rPr>
                        <a:t>30</a:t>
                      </a:r>
                      <a:r>
                        <a:rPr lang="ja-JP" altLang="en-US" sz="1050" dirty="0">
                          <a:solidFill>
                            <a:schemeClr val="tx1"/>
                          </a:solidFill>
                          <a:latin typeface="Meiryo UI" panose="020B0604030504040204" pitchFamily="50" charset="-128"/>
                          <a:ea typeface="Meiryo UI" panose="020B0604030504040204" pitchFamily="50" charset="-128"/>
                          <a:cs typeface="Calibri" panose="020F0502020204030204" pitchFamily="34" charset="0"/>
                        </a:rPr>
                        <a:t>日は</a:t>
                      </a:r>
                      <a:r>
                        <a:rPr lang="en-US" altLang="ja-JP" sz="1050" dirty="0" err="1">
                          <a:solidFill>
                            <a:schemeClr val="tx1"/>
                          </a:solidFill>
                          <a:latin typeface="Meiryo UI" panose="020B0604030504040204" pitchFamily="50" charset="-128"/>
                          <a:ea typeface="Meiryo UI" panose="020B0604030504040204" pitchFamily="50" charset="-128"/>
                          <a:cs typeface="Calibri" panose="020F0502020204030204" pitchFamily="34" charset="0"/>
                        </a:rPr>
                        <a:t>Webex</a:t>
                      </a:r>
                      <a:r>
                        <a:rPr lang="ja-JP" altLang="en-US" sz="1050" dirty="0">
                          <a:solidFill>
                            <a:schemeClr val="tx1"/>
                          </a:solidFill>
                          <a:latin typeface="Meiryo UI" panose="020B0604030504040204" pitchFamily="50" charset="-128"/>
                          <a:ea typeface="Meiryo UI" panose="020B0604030504040204" pitchFamily="50" charset="-128"/>
                          <a:cs typeface="Calibri" panose="020F0502020204030204" pitchFamily="34" charset="0"/>
                        </a:rPr>
                        <a:t>で</a:t>
                      </a:r>
                      <a:r>
                        <a:rPr lang="ja-JP" altLang="en-US" sz="1050" dirty="0">
                          <a:solidFill>
                            <a:schemeClr val="tx1"/>
                          </a:solidFill>
                          <a:latin typeface="Meiryo UI" panose="020B0604030504040204" pitchFamily="50" charset="-128"/>
                          <a:ea typeface="Meiryo UI" panose="020B0604030504040204" pitchFamily="50" charset="-128"/>
                        </a:rPr>
                        <a:t>配信します。</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52312800"/>
                  </a:ext>
                </a:extLst>
              </a:tr>
              <a:tr h="370840">
                <a:tc>
                  <a:txBody>
                    <a:bodyPr/>
                    <a:lstStyle/>
                    <a:p>
                      <a:pPr algn="ctr"/>
                      <a:r>
                        <a:rPr kumimoji="1" lang="ja-JP" altLang="en-US" sz="1400" dirty="0">
                          <a:latin typeface="Meiryo UI" panose="020B0604030504040204" pitchFamily="50" charset="-128"/>
                          <a:ea typeface="Meiryo UI" panose="020B0604030504040204" pitchFamily="50" charset="-128"/>
                        </a:rPr>
                        <a:t>対象・定員</a:t>
                      </a:r>
                    </a:p>
                  </a:txBody>
                  <a:tcPr anchor="ctr"/>
                </a:tc>
                <a:tc>
                  <a:txBody>
                    <a:bodyPr/>
                    <a:lstStyle/>
                    <a:p>
                      <a:r>
                        <a:rPr kumimoji="1" lang="ja-JP" altLang="en-US" sz="1200" dirty="0">
                          <a:latin typeface="Meiryo UI" panose="020B0604030504040204" pitchFamily="50" charset="-128"/>
                          <a:ea typeface="Meiryo UI" panose="020B0604030504040204" pitchFamily="50" charset="-128"/>
                        </a:rPr>
                        <a:t>中堅・中小企業の経営層、自治体・金融機関・商工団体の</a:t>
                      </a:r>
                      <a:r>
                        <a:rPr kumimoji="1" lang="en-US" altLang="ja-JP" sz="1200" dirty="0">
                          <a:latin typeface="Meiryo UI" panose="020B0604030504040204" pitchFamily="50" charset="-128"/>
                          <a:ea typeface="Meiryo UI" panose="020B0604030504040204" pitchFamily="50" charset="-128"/>
                        </a:rPr>
                        <a:t>SDGs</a:t>
                      </a:r>
                      <a:r>
                        <a:rPr kumimoji="1" lang="ja-JP" altLang="en-US" sz="1200" dirty="0">
                          <a:latin typeface="Meiryo UI" panose="020B0604030504040204" pitchFamily="50" charset="-128"/>
                          <a:ea typeface="Meiryo UI" panose="020B0604030504040204" pitchFamily="50" charset="-128"/>
                        </a:rPr>
                        <a:t>推進担当の方々</a:t>
                      </a:r>
                      <a:endParaRPr kumimoji="1" lang="en-US" altLang="ja-JP" sz="1200" dirty="0">
                        <a:latin typeface="Meiryo UI" panose="020B0604030504040204" pitchFamily="50" charset="-128"/>
                        <a:ea typeface="Meiryo UI" panose="020B0604030504040204" pitchFamily="50" charset="-128"/>
                      </a:endParaRPr>
                    </a:p>
                    <a:p>
                      <a:pPr marL="787400" marR="0" lvl="0" indent="-787400" algn="l" defTabSz="914400" rtl="0" eaLnBrk="1" fontAlgn="auto" latinLnBrk="0" hangingPunct="1">
                        <a:lnSpc>
                          <a:spcPct val="100000"/>
                        </a:lnSpc>
                        <a:spcBef>
                          <a:spcPts val="0"/>
                        </a:spcBef>
                        <a:spcAft>
                          <a:spcPts val="0"/>
                        </a:spcAft>
                        <a:buClrTx/>
                        <a:buSzTx/>
                        <a:buFontTx/>
                        <a:buNone/>
                        <a:tabLst>
                          <a:tab pos="675640" algn="l"/>
                        </a:tabLst>
                        <a:defRPr/>
                      </a:pPr>
                      <a:r>
                        <a:rPr kumimoji="1" lang="en-US" altLang="ja-JP" sz="1200" dirty="0">
                          <a:latin typeface="Meiryo UI" panose="020B0604030504040204" pitchFamily="50" charset="-128"/>
                          <a:ea typeface="Meiryo UI" panose="020B0604030504040204" pitchFamily="50" charset="-128"/>
                        </a:rPr>
                        <a:t>8</a:t>
                      </a:r>
                      <a:r>
                        <a:rPr kumimoji="1" lang="ja-JP" altLang="en-US" sz="1200" dirty="0">
                          <a:latin typeface="Meiryo UI" panose="020B0604030504040204" pitchFamily="50" charset="-128"/>
                          <a:ea typeface="Meiryo UI" panose="020B0604030504040204" pitchFamily="50" charset="-128"/>
                        </a:rPr>
                        <a:t>月</a:t>
                      </a:r>
                      <a:r>
                        <a:rPr kumimoji="1" lang="en-US" altLang="ja-JP" sz="1200" dirty="0">
                          <a:latin typeface="Meiryo UI" panose="020B0604030504040204" pitchFamily="50" charset="-128"/>
                          <a:ea typeface="Meiryo UI" panose="020B0604030504040204" pitchFamily="50" charset="-128"/>
                        </a:rPr>
                        <a:t>27</a:t>
                      </a:r>
                      <a:r>
                        <a:rPr kumimoji="1" lang="ja-JP" altLang="en-US" sz="1200" dirty="0">
                          <a:latin typeface="Meiryo UI" panose="020B0604030504040204" pitchFamily="50" charset="-128"/>
                          <a:ea typeface="Meiryo UI" panose="020B0604030504040204" pitchFamily="50" charset="-128"/>
                        </a:rPr>
                        <a:t>日　</a:t>
                      </a:r>
                      <a:r>
                        <a:rPr kumimoji="1" lang="en-US" altLang="ja-JP" sz="1200" dirty="0">
                          <a:latin typeface="Meiryo UI" panose="020B0604030504040204" pitchFamily="50" charset="-128"/>
                          <a:ea typeface="Meiryo UI" panose="020B0604030504040204" pitchFamily="50" charset="-128"/>
                        </a:rPr>
                        <a:t>200</a:t>
                      </a:r>
                      <a:r>
                        <a:rPr kumimoji="1" lang="ja-JP" altLang="en-US" sz="1200" dirty="0">
                          <a:latin typeface="Meiryo UI" panose="020B0604030504040204" pitchFamily="50" charset="-128"/>
                          <a:ea typeface="Meiryo UI" panose="020B0604030504040204" pitchFamily="50" charset="-128"/>
                        </a:rPr>
                        <a:t>名　／　</a:t>
                      </a:r>
                      <a:r>
                        <a:rPr kumimoji="1" lang="en-US" altLang="ja-JP" sz="1200" dirty="0">
                          <a:latin typeface="Meiryo UI" panose="020B0604030504040204" pitchFamily="50" charset="-128"/>
                          <a:ea typeface="Meiryo UI" panose="020B0604030504040204" pitchFamily="50" charset="-128"/>
                        </a:rPr>
                        <a:t>8</a:t>
                      </a:r>
                      <a:r>
                        <a:rPr kumimoji="1" lang="ja-JP" altLang="en-US" sz="1200" dirty="0">
                          <a:latin typeface="Meiryo UI" panose="020B0604030504040204" pitchFamily="50" charset="-128"/>
                          <a:ea typeface="Meiryo UI" panose="020B0604030504040204" pitchFamily="50" charset="-128"/>
                        </a:rPr>
                        <a:t>月</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日　</a:t>
                      </a:r>
                      <a:r>
                        <a:rPr kumimoji="1" lang="en-US" altLang="ja-JP" sz="1200" dirty="0">
                          <a:latin typeface="Meiryo UI" panose="020B0604030504040204" pitchFamily="50" charset="-128"/>
                          <a:ea typeface="Meiryo UI" panose="020B0604030504040204" pitchFamily="50" charset="-128"/>
                        </a:rPr>
                        <a:t>200</a:t>
                      </a:r>
                      <a:r>
                        <a:rPr kumimoji="1" lang="ja-JP" altLang="en-US" sz="1200" dirty="0">
                          <a:latin typeface="Meiryo UI" panose="020B0604030504040204" pitchFamily="50" charset="-128"/>
                          <a:ea typeface="Meiryo UI" panose="020B0604030504040204" pitchFamily="50" charset="-128"/>
                        </a:rPr>
                        <a:t>名</a:t>
                      </a:r>
                      <a:endParaRPr kumimoji="1" lang="en-US" altLang="ja-JP" sz="1200" dirty="0">
                        <a:effectLst>
                          <a:glow rad="127000">
                            <a:srgbClr val="FFFF00"/>
                          </a:glow>
                        </a:effectLst>
                        <a:latin typeface="Meiryo UI" panose="020B0604030504040204" pitchFamily="50" charset="-128"/>
                        <a:ea typeface="Meiryo UI" panose="020B0604030504040204" pitchFamily="50" charset="-128"/>
                      </a:endParaRPr>
                    </a:p>
                    <a:p>
                      <a:pPr marL="787400" marR="0" lvl="0" indent="-787400" algn="l" defTabSz="914400" rtl="0" eaLnBrk="1" fontAlgn="auto" latinLnBrk="0" hangingPunct="1">
                        <a:lnSpc>
                          <a:spcPct val="100000"/>
                        </a:lnSpc>
                        <a:spcBef>
                          <a:spcPts val="0"/>
                        </a:spcBef>
                        <a:spcAft>
                          <a:spcPts val="0"/>
                        </a:spcAft>
                        <a:buClrTx/>
                        <a:buSzTx/>
                        <a:buFontTx/>
                        <a:buNone/>
                        <a:tabLst>
                          <a:tab pos="675640" algn="l"/>
                        </a:tabLst>
                        <a:defRPr/>
                      </a:pPr>
                      <a:r>
                        <a:rPr lang="en-US" altLang="ja-JP" sz="1000" kern="100" spc="-30" dirty="0">
                          <a:solidFill>
                            <a:srgbClr val="000099"/>
                          </a:solidFill>
                          <a:latin typeface="Meiryo UI" panose="020B0604030504040204" pitchFamily="50" charset="-128"/>
                          <a:ea typeface="Meiryo UI" panose="020B0604030504040204" pitchFamily="50" charset="-128"/>
                        </a:rPr>
                        <a:t>※1</a:t>
                      </a:r>
                      <a:r>
                        <a:rPr lang="ja-JP" altLang="en-US" sz="1000" kern="100" spc="-30" dirty="0">
                          <a:solidFill>
                            <a:srgbClr val="000099"/>
                          </a:solidFill>
                          <a:latin typeface="Meiryo UI" panose="020B0604030504040204" pitchFamily="50" charset="-128"/>
                          <a:ea typeface="Meiryo UI" panose="020B0604030504040204" pitchFamily="50" charset="-128"/>
                        </a:rPr>
                        <a:t>社</a:t>
                      </a:r>
                      <a:r>
                        <a:rPr lang="en-US" altLang="ja-JP" sz="1000" kern="100" spc="-30" dirty="0">
                          <a:solidFill>
                            <a:srgbClr val="000099"/>
                          </a:solidFill>
                          <a:latin typeface="Meiryo UI" panose="020B0604030504040204" pitchFamily="50" charset="-128"/>
                          <a:ea typeface="Meiryo UI" panose="020B0604030504040204" pitchFamily="50" charset="-128"/>
                        </a:rPr>
                        <a:t>2</a:t>
                      </a:r>
                      <a:r>
                        <a:rPr lang="ja-JP" altLang="en-US" sz="1000" kern="100" spc="-30" dirty="0">
                          <a:solidFill>
                            <a:srgbClr val="000099"/>
                          </a:solidFill>
                          <a:latin typeface="Meiryo UI" panose="020B0604030504040204" pitchFamily="50" charset="-128"/>
                          <a:ea typeface="Meiryo UI" panose="020B0604030504040204" pitchFamily="50" charset="-128"/>
                        </a:rPr>
                        <a:t>名様までに限らせていただきます。</a:t>
                      </a:r>
                      <a:r>
                        <a:rPr lang="ja-JP" altLang="ja-JP" sz="1000" kern="100" spc="-30" dirty="0">
                          <a:solidFill>
                            <a:srgbClr val="000099"/>
                          </a:solidFill>
                          <a:latin typeface="Meiryo UI" panose="020B0604030504040204" pitchFamily="50" charset="-128"/>
                          <a:ea typeface="Meiryo UI" panose="020B0604030504040204" pitchFamily="50" charset="-128"/>
                        </a:rPr>
                        <a:t>経営コンサルタント</a:t>
                      </a:r>
                      <a:r>
                        <a:rPr lang="ja-JP" altLang="en-US" sz="1000" kern="100" spc="-30" dirty="0">
                          <a:solidFill>
                            <a:srgbClr val="000099"/>
                          </a:solidFill>
                          <a:latin typeface="Meiryo UI" panose="020B0604030504040204" pitchFamily="50" charset="-128"/>
                          <a:ea typeface="Meiryo UI" panose="020B0604030504040204" pitchFamily="50" charset="-128"/>
                        </a:rPr>
                        <a:t>の</a:t>
                      </a:r>
                      <a:r>
                        <a:rPr lang="ja-JP" altLang="ja-JP" sz="1000" kern="100" spc="-30" dirty="0">
                          <a:solidFill>
                            <a:srgbClr val="000099"/>
                          </a:solidFill>
                          <a:latin typeface="Meiryo UI" panose="020B0604030504040204" pitchFamily="50" charset="-128"/>
                          <a:ea typeface="Meiryo UI" panose="020B0604030504040204" pitchFamily="50" charset="-128"/>
                        </a:rPr>
                        <a:t>方</a:t>
                      </a:r>
                      <a:r>
                        <a:rPr lang="ja-JP" altLang="en-US" sz="1000" kern="100" spc="-30" dirty="0">
                          <a:solidFill>
                            <a:srgbClr val="000099"/>
                          </a:solidFill>
                          <a:latin typeface="Meiryo UI" panose="020B0604030504040204" pitchFamily="50" charset="-128"/>
                          <a:ea typeface="Meiryo UI" panose="020B0604030504040204" pitchFamily="50" charset="-128"/>
                        </a:rPr>
                        <a:t>、個人の方</a:t>
                      </a:r>
                      <a:r>
                        <a:rPr lang="ja-JP" altLang="ja-JP" sz="1000" kern="100" spc="-30" dirty="0">
                          <a:solidFill>
                            <a:srgbClr val="000099"/>
                          </a:solidFill>
                          <a:latin typeface="Meiryo UI" panose="020B0604030504040204" pitchFamily="50" charset="-128"/>
                          <a:ea typeface="Meiryo UI" panose="020B0604030504040204" pitchFamily="50" charset="-128"/>
                        </a:rPr>
                        <a:t>の</a:t>
                      </a:r>
                      <a:r>
                        <a:rPr lang="ja-JP" altLang="en-US" sz="1000" kern="100" spc="-30" dirty="0">
                          <a:solidFill>
                            <a:srgbClr val="000099"/>
                          </a:solidFill>
                          <a:latin typeface="Meiryo UI" panose="020B0604030504040204" pitchFamily="50" charset="-128"/>
                          <a:ea typeface="Meiryo UI" panose="020B0604030504040204" pitchFamily="50" charset="-128"/>
                        </a:rPr>
                        <a:t>ご</a:t>
                      </a:r>
                      <a:r>
                        <a:rPr lang="ja-JP" altLang="ja-JP" sz="1000" kern="100" spc="-30" dirty="0">
                          <a:solidFill>
                            <a:srgbClr val="000099"/>
                          </a:solidFill>
                          <a:latin typeface="Meiryo UI" panose="020B0604030504040204" pitchFamily="50" charset="-128"/>
                          <a:ea typeface="Meiryo UI" panose="020B0604030504040204" pitchFamily="50" charset="-128"/>
                        </a:rPr>
                        <a:t>参加は</a:t>
                      </a:r>
                      <a:r>
                        <a:rPr lang="ja-JP" altLang="en-US" sz="1000" kern="100" spc="-30" dirty="0">
                          <a:solidFill>
                            <a:srgbClr val="000099"/>
                          </a:solidFill>
                          <a:latin typeface="Meiryo UI" panose="020B0604030504040204" pitchFamily="50" charset="-128"/>
                          <a:ea typeface="Meiryo UI" panose="020B0604030504040204" pitchFamily="50" charset="-128"/>
                        </a:rPr>
                        <a:t>、ご遠慮ください。</a:t>
                      </a:r>
                      <a:endParaRPr lang="en-US" altLang="ja-JP" sz="1000" kern="100" spc="-30" dirty="0">
                        <a:solidFill>
                          <a:srgbClr val="000099"/>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9396963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申込締切</a:t>
                      </a:r>
                    </a:p>
                  </a:txBody>
                  <a:tcPr anchor="ctr"/>
                </a:tc>
                <a:tc>
                  <a:txBody>
                    <a:bodyPr/>
                    <a:lstStyle/>
                    <a:p>
                      <a:r>
                        <a:rPr kumimoji="1" lang="en-US" altLang="ja-JP" sz="1400" dirty="0">
                          <a:solidFill>
                            <a:srgbClr val="FF0000"/>
                          </a:solidFill>
                          <a:latin typeface="Meiryo UI" panose="020B0604030504040204" pitchFamily="50" charset="-128"/>
                          <a:ea typeface="Meiryo UI" panose="020B0604030504040204" pitchFamily="50" charset="-128"/>
                        </a:rPr>
                        <a:t>2021</a:t>
                      </a:r>
                      <a:r>
                        <a:rPr kumimoji="1" lang="ja-JP" altLang="en-US" sz="1400" dirty="0">
                          <a:solidFill>
                            <a:srgbClr val="FF0000"/>
                          </a:solidFill>
                          <a:latin typeface="Meiryo UI" panose="020B0604030504040204" pitchFamily="50" charset="-128"/>
                          <a:ea typeface="Meiryo UI" panose="020B0604030504040204" pitchFamily="50" charset="-128"/>
                        </a:rPr>
                        <a:t>年 </a:t>
                      </a:r>
                      <a:r>
                        <a:rPr kumimoji="1" lang="en-US" altLang="ja-JP" sz="1400" dirty="0">
                          <a:solidFill>
                            <a:srgbClr val="FF0000"/>
                          </a:solidFill>
                          <a:latin typeface="Meiryo UI" panose="020B0604030504040204" pitchFamily="50" charset="-128"/>
                          <a:ea typeface="Meiryo UI" panose="020B0604030504040204" pitchFamily="50" charset="-128"/>
                        </a:rPr>
                        <a:t>8</a:t>
                      </a:r>
                      <a:r>
                        <a:rPr kumimoji="1" lang="ja-JP" altLang="en-US" sz="1400" dirty="0">
                          <a:solidFill>
                            <a:srgbClr val="FF0000"/>
                          </a:solidFill>
                          <a:latin typeface="Meiryo UI" panose="020B0604030504040204" pitchFamily="50" charset="-128"/>
                          <a:ea typeface="Meiryo UI" panose="020B0604030504040204" pitchFamily="50" charset="-128"/>
                        </a:rPr>
                        <a:t>月</a:t>
                      </a:r>
                      <a:r>
                        <a:rPr kumimoji="1" lang="en-US" altLang="ja-JP" sz="1400" dirty="0">
                          <a:solidFill>
                            <a:srgbClr val="FF0000"/>
                          </a:solidFill>
                          <a:latin typeface="Meiryo UI" panose="020B0604030504040204" pitchFamily="50" charset="-128"/>
                          <a:ea typeface="Meiryo UI" panose="020B0604030504040204" pitchFamily="50" charset="-128"/>
                        </a:rPr>
                        <a:t>24</a:t>
                      </a:r>
                      <a:r>
                        <a:rPr kumimoji="1" lang="ja-JP" altLang="en-US" sz="1400" dirty="0">
                          <a:solidFill>
                            <a:srgbClr val="FF0000"/>
                          </a:solidFill>
                          <a:latin typeface="Meiryo UI" panose="020B0604030504040204" pitchFamily="50" charset="-128"/>
                          <a:ea typeface="Meiryo UI" panose="020B0604030504040204" pitchFamily="50" charset="-128"/>
                        </a:rPr>
                        <a:t>日</a:t>
                      </a:r>
                      <a:r>
                        <a:rPr kumimoji="1" lang="en-US" altLang="ja-JP" sz="1400" dirty="0">
                          <a:solidFill>
                            <a:srgbClr val="FF0000"/>
                          </a:solidFill>
                          <a:latin typeface="Meiryo UI" panose="020B0604030504040204" pitchFamily="50" charset="-128"/>
                          <a:ea typeface="Meiryo UI" panose="020B0604030504040204" pitchFamily="50" charset="-128"/>
                        </a:rPr>
                        <a:t>(</a:t>
                      </a:r>
                      <a:r>
                        <a:rPr kumimoji="1" lang="ja-JP" altLang="en-US" sz="1400" dirty="0">
                          <a:solidFill>
                            <a:srgbClr val="FF0000"/>
                          </a:solidFill>
                          <a:latin typeface="Meiryo UI" panose="020B0604030504040204" pitchFamily="50" charset="-128"/>
                          <a:ea typeface="Meiryo UI" panose="020B0604030504040204" pitchFamily="50" charset="-128"/>
                        </a:rPr>
                        <a:t>火</a:t>
                      </a:r>
                      <a:r>
                        <a:rPr kumimoji="1" lang="en-US" altLang="ja-JP" sz="1400" dirty="0">
                          <a:solidFill>
                            <a:srgbClr val="FF0000"/>
                          </a:solidFill>
                          <a:latin typeface="Meiryo UI" panose="020B0604030504040204" pitchFamily="50" charset="-128"/>
                          <a:ea typeface="Meiryo UI" panose="020B0604030504040204" pitchFamily="50" charset="-128"/>
                        </a:rPr>
                        <a:t>)</a:t>
                      </a:r>
                      <a:r>
                        <a:rPr kumimoji="1" lang="en-US" altLang="ja-JP" sz="1400" baseline="0" dirty="0">
                          <a:solidFill>
                            <a:srgbClr val="FF0000"/>
                          </a:solidFill>
                          <a:latin typeface="Meiryo UI" panose="020B0604030504040204" pitchFamily="50" charset="-128"/>
                          <a:ea typeface="Meiryo UI" panose="020B0604030504040204" pitchFamily="50" charset="-128"/>
                        </a:rPr>
                        <a:t> </a:t>
                      </a:r>
                      <a:r>
                        <a:rPr kumimoji="1" lang="ja-JP" altLang="en-US" sz="1400" baseline="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a:t>
                      </a:r>
                      <a:r>
                        <a:rPr lang="en-US" altLang="ja-JP" sz="1000" dirty="0">
                          <a:solidFill>
                            <a:srgbClr val="000099"/>
                          </a:solidFill>
                          <a:latin typeface="Meiryo UI" panose="020B0604030504040204" pitchFamily="50" charset="-128"/>
                          <a:ea typeface="Meiryo UI" panose="020B0604030504040204" pitchFamily="50" charset="-128"/>
                        </a:rPr>
                        <a:t>※</a:t>
                      </a:r>
                      <a:r>
                        <a:rPr lang="ja-JP" altLang="en-US" sz="1000" dirty="0">
                          <a:solidFill>
                            <a:srgbClr val="000099"/>
                          </a:solidFill>
                          <a:latin typeface="Meiryo UI" panose="020B0604030504040204" pitchFamily="50" charset="-128"/>
                          <a:ea typeface="Meiryo UI" panose="020B0604030504040204" pitchFamily="50" charset="-128"/>
                        </a:rPr>
                        <a:t>定員になり次第締め切らせていただきます。お早めにお申込みください。</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01471233"/>
                  </a:ext>
                </a:extLst>
              </a:tr>
            </a:tbl>
          </a:graphicData>
        </a:graphic>
      </p:graphicFrame>
      <p:sp>
        <p:nvSpPr>
          <p:cNvPr id="19" name="正方形/長方形 18"/>
          <p:cNvSpPr/>
          <p:nvPr/>
        </p:nvSpPr>
        <p:spPr>
          <a:xfrm>
            <a:off x="3032391" y="9619787"/>
            <a:ext cx="3798622" cy="286214"/>
          </a:xfrm>
          <a:prstGeom prst="rect">
            <a:avLst/>
          </a:prstGeom>
        </p:spPr>
        <p:txBody>
          <a:bodyPr wrap="square" anchor="b" anchorCtr="1">
            <a:spAutoFit/>
          </a:bodyPr>
          <a:lstStyle/>
          <a:p>
            <a:pPr algn="ctr" eaLnBrk="1" hangingPunct="1">
              <a:spcAft>
                <a:spcPts val="0"/>
              </a:spcAft>
              <a:defRPr/>
            </a:pPr>
            <a:r>
              <a:rPr lang="ja-JP" altLang="en-US" sz="1200" kern="100" dirty="0">
                <a:latin typeface="Meiryo UI" panose="020B0604030504040204" pitchFamily="50" charset="-128"/>
                <a:ea typeface="Meiryo UI" panose="020B0604030504040204" pitchFamily="50" charset="-128"/>
                <a:cs typeface="Times New Roman"/>
              </a:rPr>
              <a:t>＊申込方法・視聴方法等は、</a:t>
            </a:r>
            <a:r>
              <a:rPr lang="ja-JP" altLang="ja-JP" sz="1200" kern="100" dirty="0">
                <a:latin typeface="Meiryo UI" panose="020B0604030504040204" pitchFamily="50" charset="-128"/>
                <a:ea typeface="Meiryo UI" panose="020B0604030504040204" pitchFamily="50" charset="-128"/>
                <a:cs typeface="Times New Roman"/>
              </a:rPr>
              <a:t>裏面をご覧ください</a:t>
            </a:r>
            <a:r>
              <a:rPr lang="ja-JP" altLang="en-US" sz="1200" kern="100" dirty="0">
                <a:latin typeface="Meiryo UI" panose="020B0604030504040204" pitchFamily="50" charset="-128"/>
                <a:ea typeface="Meiryo UI" panose="020B0604030504040204" pitchFamily="50" charset="-128"/>
                <a:cs typeface="Times New Roman"/>
              </a:rPr>
              <a:t>　</a:t>
            </a:r>
            <a:r>
              <a:rPr lang="ja-JP" altLang="ja-JP" sz="1200" kern="100" dirty="0">
                <a:latin typeface="Meiryo UI" panose="020B0604030504040204" pitchFamily="50" charset="-128"/>
                <a:ea typeface="Meiryo UI" panose="020B0604030504040204" pitchFamily="50" charset="-128"/>
                <a:cs typeface="Times New Roman"/>
              </a:rPr>
              <a:t>⇒</a:t>
            </a:r>
            <a:endParaRPr lang="ja-JP" altLang="ja-JP" sz="1400" kern="100" dirty="0">
              <a:latin typeface="Meiryo UI" panose="020B0604030504040204" pitchFamily="50" charset="-128"/>
              <a:ea typeface="Meiryo UI" panose="020B0604030504040204" pitchFamily="50" charset="-128"/>
              <a:cs typeface="Times New Roman"/>
            </a:endParaRPr>
          </a:p>
        </p:txBody>
      </p:sp>
      <p:sp>
        <p:nvSpPr>
          <p:cNvPr id="20" name="テキスト ボックス 19"/>
          <p:cNvSpPr txBox="1"/>
          <p:nvPr/>
        </p:nvSpPr>
        <p:spPr>
          <a:xfrm>
            <a:off x="9525" y="0"/>
            <a:ext cx="5889073" cy="646331"/>
          </a:xfrm>
          <a:prstGeom prst="rect">
            <a:avLst/>
          </a:prstGeom>
          <a:noFill/>
        </p:spPr>
        <p:txBody>
          <a:bodyPr wrap="square">
            <a:spAutoFit/>
          </a:bodyPr>
          <a:lstStyle/>
          <a:p>
            <a:pPr eaLnBrk="1" hangingPunct="1">
              <a:defRPr/>
            </a:pPr>
            <a:r>
              <a:rPr lang="ja-JP" altLang="en-US" sz="1200" b="0" dirty="0">
                <a:effectLst/>
                <a:latin typeface="Meiryo UI" panose="020B0604030504040204" pitchFamily="50" charset="-128"/>
                <a:ea typeface="Meiryo UI" panose="020B0604030504040204" pitchFamily="50" charset="-128"/>
              </a:rPr>
              <a:t>主催：あいおいニッセイ同和損害保険株式</a:t>
            </a:r>
            <a:r>
              <a:rPr lang="ja-JP" altLang="en-US" sz="1200" dirty="0">
                <a:latin typeface="Meiryo UI" panose="020B0604030504040204" pitchFamily="50" charset="-128"/>
                <a:ea typeface="Meiryo UI" panose="020B0604030504040204" pitchFamily="50" charset="-128"/>
              </a:rPr>
              <a:t>会社・三井住友海上火災保険株式会社　</a:t>
            </a:r>
            <a:endParaRPr lang="en-US" altLang="ja-JP" sz="1200" b="0" dirty="0">
              <a:effectLst/>
              <a:latin typeface="Meiryo UI" panose="020B0604030504040204" pitchFamily="50" charset="-128"/>
              <a:ea typeface="Meiryo UI" panose="020B0604030504040204" pitchFamily="50" charset="-128"/>
            </a:endParaRPr>
          </a:p>
          <a:p>
            <a:pPr eaLnBrk="1" hangingPunct="1">
              <a:defRPr/>
            </a:pPr>
            <a:r>
              <a:rPr lang="ja-JP" altLang="en-US" sz="1200" b="0" dirty="0">
                <a:effectLst/>
                <a:latin typeface="Meiryo UI" panose="020B0604030504040204" pitchFamily="50" charset="-128"/>
                <a:ea typeface="Meiryo UI" panose="020B0604030504040204" pitchFamily="50" charset="-128"/>
              </a:rPr>
              <a:t>　　　　 </a:t>
            </a:r>
            <a:r>
              <a:rPr lang="en-US" altLang="ja-JP" sz="1200" b="0" dirty="0">
                <a:effectLst/>
                <a:latin typeface="Meiryo UI" panose="020B0604030504040204" pitchFamily="50" charset="-128"/>
                <a:ea typeface="Meiryo UI" panose="020B0604030504040204" pitchFamily="50" charset="-128"/>
              </a:rPr>
              <a:t>MS&amp;AD</a:t>
            </a:r>
            <a:r>
              <a:rPr lang="ja-JP" altLang="en-US" sz="1200" b="0" dirty="0">
                <a:effectLst/>
                <a:latin typeface="Meiryo UI" panose="020B0604030504040204" pitchFamily="50" charset="-128"/>
                <a:ea typeface="Meiryo UI" panose="020B0604030504040204" pitchFamily="50" charset="-128"/>
              </a:rPr>
              <a:t>インターリスク総研株式会社</a:t>
            </a:r>
            <a:endParaRPr lang="en-US" altLang="ja-JP" sz="1200" b="0" dirty="0">
              <a:effectLst/>
              <a:latin typeface="Meiryo UI" panose="020B0604030504040204" pitchFamily="50" charset="-128"/>
              <a:ea typeface="Meiryo UI" panose="020B0604030504040204" pitchFamily="50" charset="-128"/>
            </a:endParaRPr>
          </a:p>
          <a:p>
            <a:pPr eaLnBrk="1" hangingPunct="1">
              <a:defRPr/>
            </a:pPr>
            <a:r>
              <a:rPr lang="ja-JP" altLang="en-US" sz="1200" b="0" dirty="0">
                <a:effectLst/>
                <a:latin typeface="Meiryo UI" panose="020B0604030504040204" pitchFamily="50" charset="-128"/>
                <a:ea typeface="Meiryo UI" panose="020B0604030504040204" pitchFamily="50" charset="-128"/>
              </a:rPr>
              <a:t>後援：一般社団法人サステナブルトランジション</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bwMode="gray">
          <a:xfrm>
            <a:off x="0" y="0"/>
            <a:ext cx="6858000" cy="721409"/>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endParaRPr lang="ja-JP" altLang="en-US" u="sng" dirty="0">
              <a:effectLst>
                <a:glow rad="101600">
                  <a:srgbClr val="008080">
                    <a:alpha val="60000"/>
                  </a:srgbClr>
                </a:glow>
              </a:effectLst>
              <a:latin typeface="+mj-ea"/>
              <a:ea typeface="+mj-ea"/>
            </a:endParaRPr>
          </a:p>
        </p:txBody>
      </p:sp>
      <p:sp>
        <p:nvSpPr>
          <p:cNvPr id="2" name="正方形/長方形 1"/>
          <p:cNvSpPr/>
          <p:nvPr/>
        </p:nvSpPr>
        <p:spPr>
          <a:xfrm>
            <a:off x="0" y="8645641"/>
            <a:ext cx="6858000" cy="10325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bwMode="gray">
          <a:xfrm>
            <a:off x="119523" y="9397933"/>
            <a:ext cx="1409026" cy="430887"/>
          </a:xfrm>
          <a:prstGeom prst="rect">
            <a:avLst/>
          </a:prstGeom>
          <a:solidFill>
            <a:schemeClr val="bg1">
              <a:lumMod val="6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eiryo UI" panose="020B0604030504040204" pitchFamily="50" charset="-128"/>
                <a:ea typeface="Meiryo UI" panose="020B0604030504040204" pitchFamily="50" charset="-128"/>
              </a:rPr>
              <a:t>お問い合わせ先</a:t>
            </a:r>
          </a:p>
        </p:txBody>
      </p:sp>
      <p:sp>
        <p:nvSpPr>
          <p:cNvPr id="27" name="テキスト ボックス 9"/>
          <p:cNvSpPr txBox="1">
            <a:spLocks noChangeArrowheads="1"/>
          </p:cNvSpPr>
          <p:nvPr/>
        </p:nvSpPr>
        <p:spPr bwMode="auto">
          <a:xfrm>
            <a:off x="0" y="33497"/>
            <a:ext cx="685800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spcBef>
                <a:spcPts val="0"/>
              </a:spcBef>
              <a:defRPr/>
            </a:pPr>
            <a:r>
              <a:rPr lang="ja-JP" altLang="en-US" sz="1600" b="1" dirty="0">
                <a:solidFill>
                  <a:srgbClr val="FFFF99"/>
                </a:solidFill>
                <a:effectLst>
                  <a:glow rad="101600">
                    <a:srgbClr val="0A3C1B">
                      <a:alpha val="60000"/>
                    </a:srgbClr>
                  </a:glow>
                </a:effectLst>
                <a:latin typeface="+mj-ea"/>
              </a:rPr>
              <a:t>　</a:t>
            </a:r>
            <a:r>
              <a:rPr lang="ja-JP" altLang="en-US" b="1"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rPr>
              <a:t>「</a:t>
            </a:r>
            <a:r>
              <a:rPr lang="en-US" altLang="ja-JP" b="1"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rPr>
              <a:t>SDGs</a:t>
            </a:r>
            <a:r>
              <a:rPr lang="ja-JP" altLang="en-US" b="1"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rPr>
              <a:t>経営」実践セミナー</a:t>
            </a:r>
            <a:endParaRPr lang="en-US" altLang="ja-JP" b="1"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endParaRPr>
          </a:p>
          <a:p>
            <a:pPr eaLnBrk="1" hangingPunct="1">
              <a:spcBef>
                <a:spcPts val="0"/>
              </a:spcBef>
              <a:defRPr/>
            </a:pPr>
            <a:r>
              <a:rPr lang="en-US" altLang="ja-JP" sz="1600" b="1"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rPr>
              <a:t>Platform</a:t>
            </a:r>
            <a:r>
              <a:rPr lang="ja-JP" altLang="en-US" sz="1600" b="1"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rPr>
              <a:t> </a:t>
            </a:r>
            <a:r>
              <a:rPr lang="en-US" altLang="ja-JP" sz="1600" b="1"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rPr>
              <a:t>Clover</a:t>
            </a:r>
            <a:r>
              <a:rPr lang="ja-JP" altLang="en-US" sz="1600" b="1"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rPr>
              <a:t>の活用による持続可能な経営の推進</a:t>
            </a:r>
          </a:p>
        </p:txBody>
      </p:sp>
      <p:sp>
        <p:nvSpPr>
          <p:cNvPr id="28" name="Text Box 10">
            <a:extLst>
              <a:ext uri="{FF2B5EF4-FFF2-40B4-BE49-F238E27FC236}">
                <a16:creationId xmlns:a16="http://schemas.microsoft.com/office/drawing/2014/main" id="{9524DD9E-160C-4A0E-94D6-D7F4B8A6FD49}"/>
              </a:ext>
            </a:extLst>
          </p:cNvPr>
          <p:cNvSpPr txBox="1">
            <a:spLocks noChangeArrowheads="1"/>
          </p:cNvSpPr>
          <p:nvPr/>
        </p:nvSpPr>
        <p:spPr bwMode="auto">
          <a:xfrm>
            <a:off x="1559949" y="9397933"/>
            <a:ext cx="5205981" cy="430887"/>
          </a:xfrm>
          <a:prstGeom prst="rect">
            <a:avLst/>
          </a:prstGeom>
          <a:noFill/>
          <a:ln>
            <a:noFill/>
          </a:ln>
          <a:effectLst/>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100" dirty="0">
                <a:latin typeface="Meiryo UI" pitchFamily="50" charset="-128"/>
                <a:ea typeface="Meiryo UI" pitchFamily="50" charset="-128"/>
              </a:rPr>
              <a:t>あいおいニッセイ同和損害保険株式会社　担当：斉藤・西岡・坂口　</a:t>
            </a:r>
            <a:endParaRPr lang="en-US" altLang="ja-JP" sz="1100" dirty="0">
              <a:latin typeface="Meiryo UI" pitchFamily="50" charset="-128"/>
              <a:ea typeface="Meiryo UI" pitchFamily="50" charset="-128"/>
            </a:endParaRPr>
          </a:p>
          <a:p>
            <a:r>
              <a:rPr lang="en-US" altLang="ja-JP" sz="1100" dirty="0">
                <a:latin typeface="Meiryo UI" pitchFamily="50" charset="-128"/>
                <a:ea typeface="Meiryo UI" pitchFamily="50" charset="-128"/>
              </a:rPr>
              <a:t>TEL</a:t>
            </a:r>
            <a:r>
              <a:rPr lang="ja-JP" altLang="en-US" sz="1100" dirty="0">
                <a:latin typeface="Meiryo UI" pitchFamily="50" charset="-128"/>
                <a:ea typeface="Meiryo UI" pitchFamily="50" charset="-128"/>
              </a:rPr>
              <a:t>　</a:t>
            </a:r>
            <a:r>
              <a:rPr lang="en-US" altLang="ja-JP" sz="1100" dirty="0">
                <a:latin typeface="Meiryo UI" pitchFamily="50" charset="-128"/>
                <a:ea typeface="Meiryo UI" pitchFamily="50" charset="-128"/>
              </a:rPr>
              <a:t>03-5789-6625</a:t>
            </a:r>
            <a:r>
              <a:rPr lang="ja-JP" altLang="en-US" sz="1100" dirty="0">
                <a:latin typeface="Meiryo UI" pitchFamily="50" charset="-128"/>
                <a:ea typeface="Meiryo UI" pitchFamily="50" charset="-128"/>
              </a:rPr>
              <a:t>　　　　</a:t>
            </a:r>
            <a:r>
              <a:rPr lang="en-US" altLang="ja-JP" sz="1100" dirty="0">
                <a:latin typeface="Meiryo UI" pitchFamily="50" charset="-128"/>
                <a:ea typeface="Meiryo UI" pitchFamily="50" charset="-128"/>
              </a:rPr>
              <a:t>E-mail</a:t>
            </a:r>
            <a:r>
              <a:rPr lang="ja-JP" altLang="en-US" sz="1100" dirty="0">
                <a:latin typeface="Meiryo UI" pitchFamily="50" charset="-128"/>
                <a:ea typeface="Meiryo UI" pitchFamily="50" charset="-128"/>
              </a:rPr>
              <a:t>　</a:t>
            </a:r>
            <a:r>
              <a:rPr lang="en-US" altLang="ja-JP" sz="1100" dirty="0">
                <a:latin typeface="Meiryo UI" pitchFamily="50" charset="-128"/>
                <a:ea typeface="Meiryo UI" pitchFamily="50" charset="-128"/>
              </a:rPr>
              <a:t>info@adclub.jp</a:t>
            </a:r>
          </a:p>
        </p:txBody>
      </p:sp>
      <p:sp>
        <p:nvSpPr>
          <p:cNvPr id="34" name="object 30">
            <a:extLst>
              <a:ext uri="{FF2B5EF4-FFF2-40B4-BE49-F238E27FC236}">
                <a16:creationId xmlns:a16="http://schemas.microsoft.com/office/drawing/2014/main" id="{87159602-5EB7-4249-BBC7-B1FC503E1FA8}"/>
              </a:ext>
            </a:extLst>
          </p:cNvPr>
          <p:cNvSpPr txBox="1"/>
          <p:nvPr/>
        </p:nvSpPr>
        <p:spPr>
          <a:xfrm>
            <a:off x="84246" y="8127450"/>
            <a:ext cx="6594014" cy="1188402"/>
          </a:xfrm>
          <a:prstGeom prst="rect">
            <a:avLst/>
          </a:prstGeom>
        </p:spPr>
        <p:txBody>
          <a:bodyPr vert="horz" wrap="square" lIns="0" tIns="71755" rIns="0" bIns="0" rtlCol="0">
            <a:spAutoFit/>
          </a:bodyPr>
          <a:lstStyle/>
          <a:p>
            <a:r>
              <a:rPr lang="ja-JP" altLang="en-US" sz="800" dirty="0">
                <a:latin typeface="Meiryo UI" panose="020B0604030504040204" pitchFamily="50" charset="-128"/>
                <a:ea typeface="Meiryo UI" panose="020B0604030504040204" pitchFamily="50" charset="-128"/>
              </a:rPr>
              <a:t>＜ご留意点＞</a:t>
            </a:r>
            <a:endParaRPr lang="en-US" altLang="ja-JP" sz="8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ja-JP" sz="800" dirty="0">
                <a:latin typeface="Meiryo UI" panose="020B0604030504040204" pitchFamily="50" charset="-128"/>
                <a:ea typeface="Meiryo UI" panose="020B0604030504040204" pitchFamily="50" charset="-128"/>
              </a:rPr>
              <a:t>当日は</a:t>
            </a:r>
            <a:r>
              <a:rPr lang="en-US" altLang="ja-JP" sz="800" dirty="0">
                <a:latin typeface="Meiryo UI" panose="020B0604030504040204" pitchFamily="50" charset="-128"/>
                <a:ea typeface="Meiryo UI" panose="020B0604030504040204" pitchFamily="50" charset="-128"/>
              </a:rPr>
              <a:t>PC</a:t>
            </a:r>
            <a:r>
              <a:rPr lang="ja-JP" altLang="ja-JP" sz="800" dirty="0" err="1">
                <a:latin typeface="Meiryo UI" panose="020B0604030504040204" pitchFamily="50" charset="-128"/>
                <a:ea typeface="Meiryo UI" panose="020B0604030504040204" pitchFamily="50" charset="-128"/>
              </a:rPr>
              <a:t>、</a:t>
            </a:r>
            <a:r>
              <a:rPr lang="ja-JP" altLang="ja-JP" sz="800" dirty="0">
                <a:latin typeface="Meiryo UI" panose="020B0604030504040204" pitchFamily="50" charset="-128"/>
                <a:ea typeface="Meiryo UI" panose="020B0604030504040204" pitchFamily="50" charset="-128"/>
              </a:rPr>
              <a:t>タブレットなどインターネットに接続可能な端末をご用意ください。スマートフォンでも参加可能ですが、投影</a:t>
            </a:r>
            <a:r>
              <a:rPr lang="ja-JP" altLang="en-US" sz="800" dirty="0">
                <a:latin typeface="Meiryo UI" panose="020B0604030504040204" pitchFamily="50" charset="-128"/>
                <a:ea typeface="Meiryo UI" panose="020B0604030504040204" pitchFamily="50" charset="-128"/>
              </a:rPr>
              <a:t>する資料をご覧いただくため、</a:t>
            </a:r>
            <a:r>
              <a:rPr lang="en-US" altLang="ja-JP" sz="800" dirty="0">
                <a:latin typeface="Meiryo UI" panose="020B0604030504040204" pitchFamily="50" charset="-128"/>
                <a:ea typeface="Meiryo UI" panose="020B0604030504040204" pitchFamily="50" charset="-128"/>
              </a:rPr>
              <a:t>PC</a:t>
            </a:r>
            <a:r>
              <a:rPr lang="ja-JP" altLang="en-US" sz="800" dirty="0">
                <a:latin typeface="Meiryo UI" panose="020B0604030504040204" pitchFamily="50" charset="-128"/>
                <a:ea typeface="Meiryo UI" panose="020B0604030504040204" pitchFamily="50" charset="-128"/>
              </a:rPr>
              <a:t>等</a:t>
            </a:r>
            <a:r>
              <a:rPr lang="ja-JP" altLang="ja-JP" sz="800" dirty="0">
                <a:latin typeface="Meiryo UI" panose="020B0604030504040204" pitchFamily="50" charset="-128"/>
                <a:ea typeface="Meiryo UI" panose="020B0604030504040204" pitchFamily="50" charset="-128"/>
              </a:rPr>
              <a:t>での参加を推奨いたします。</a:t>
            </a:r>
            <a:r>
              <a:rPr lang="ja-JP" altLang="en-US" sz="800" dirty="0">
                <a:latin typeface="Meiryo UI" panose="020B0604030504040204" pitchFamily="50" charset="-128"/>
                <a:ea typeface="Meiryo UI" panose="020B0604030504040204" pitchFamily="50" charset="-128"/>
              </a:rPr>
              <a:t>必要に応じて、ヘッドホン又はイヤホンをご用意ください。音声が聞こえやすくなる場合があります。</a:t>
            </a:r>
            <a:endParaRPr lang="en-US" altLang="ja-JP" sz="8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800" dirty="0">
                <a:latin typeface="Meiryo UI" panose="020B0604030504040204" pitchFamily="50" charset="-128"/>
                <a:ea typeface="Meiryo UI" panose="020B0604030504040204" pitchFamily="50" charset="-128"/>
              </a:rPr>
              <a:t>録画録音やチャットでの誹謗中傷等は固く禁止させていただきます。発見された場合はご退場いただく場合もございます。</a:t>
            </a:r>
            <a:endParaRPr lang="en-US" altLang="ja-JP" sz="8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800" dirty="0">
                <a:latin typeface="Meiryo UI" panose="020B0604030504040204" pitchFamily="50" charset="-128"/>
                <a:ea typeface="Meiryo UI" panose="020B0604030504040204" pitchFamily="50" charset="-128"/>
              </a:rPr>
              <a:t>ライブ配信となりますため、映像や音声が乱れる場合もございます。</a:t>
            </a:r>
            <a:endParaRPr lang="en-US" altLang="ja-JP" sz="800" dirty="0">
              <a:latin typeface="Meiryo UI" panose="020B0604030504040204" pitchFamily="50" charset="-128"/>
              <a:ea typeface="Meiryo UI" panose="020B0604030504040204" pitchFamily="50" charset="-128"/>
            </a:endParaRPr>
          </a:p>
          <a:p>
            <a:pPr marL="48895">
              <a:lnSpc>
                <a:spcPct val="100000"/>
              </a:lnSpc>
            </a:pPr>
            <a:endParaRPr lang="en-US" sz="500" spc="25" dirty="0">
              <a:latin typeface="Meiryo UI" panose="020B0604030504040204" pitchFamily="50" charset="-128"/>
              <a:ea typeface="Meiryo UI" panose="020B0604030504040204" pitchFamily="50" charset="-128"/>
              <a:cs typeface="IPAexGothic"/>
            </a:endParaRPr>
          </a:p>
          <a:p>
            <a:pPr marL="48895">
              <a:lnSpc>
                <a:spcPct val="100000"/>
              </a:lnSpc>
            </a:pPr>
            <a:r>
              <a:rPr sz="800" spc="25" dirty="0">
                <a:solidFill>
                  <a:srgbClr val="002060"/>
                </a:solidFill>
                <a:latin typeface="Meiryo UI" panose="020B0604030504040204" pitchFamily="50" charset="-128"/>
                <a:ea typeface="Meiryo UI" panose="020B0604030504040204" pitchFamily="50" charset="-128"/>
                <a:cs typeface="IPAexGothic"/>
              </a:rPr>
              <a:t>＜お客様情報のお取り扱いについて＞</a:t>
            </a:r>
            <a:endParaRPr sz="800" dirty="0">
              <a:solidFill>
                <a:srgbClr val="002060"/>
              </a:solidFill>
              <a:latin typeface="Meiryo UI" panose="020B0604030504040204" pitchFamily="50" charset="-128"/>
              <a:ea typeface="Meiryo UI" panose="020B0604030504040204" pitchFamily="50" charset="-128"/>
              <a:cs typeface="IPAexGothic"/>
            </a:endParaRPr>
          </a:p>
          <a:p>
            <a:pPr marL="48895" marR="5080">
              <a:lnSpc>
                <a:spcPct val="122200"/>
              </a:lnSpc>
            </a:pPr>
            <a:r>
              <a:rPr sz="800" spc="25" dirty="0">
                <a:solidFill>
                  <a:srgbClr val="002060"/>
                </a:solidFill>
                <a:latin typeface="Meiryo UI" panose="020B0604030504040204" pitchFamily="50" charset="-128"/>
                <a:ea typeface="Meiryo UI" panose="020B0604030504040204" pitchFamily="50" charset="-128"/>
                <a:cs typeface="IPAexGothic"/>
              </a:rPr>
              <a:t>ご記入いただきました内容は、あいおいニッセイ同和損害保険株式会社（関連会</a:t>
            </a:r>
            <a:r>
              <a:rPr sz="800" spc="-80" dirty="0">
                <a:solidFill>
                  <a:srgbClr val="002060"/>
                </a:solidFill>
                <a:latin typeface="Meiryo UI" panose="020B0604030504040204" pitchFamily="50" charset="-128"/>
                <a:ea typeface="Meiryo UI" panose="020B0604030504040204" pitchFamily="50" charset="-128"/>
                <a:cs typeface="IPAexGothic"/>
              </a:rPr>
              <a:t>社・</a:t>
            </a:r>
            <a:r>
              <a:rPr sz="800" spc="25" dirty="0">
                <a:solidFill>
                  <a:srgbClr val="002060"/>
                </a:solidFill>
                <a:latin typeface="Meiryo UI" panose="020B0604030504040204" pitchFamily="50" charset="-128"/>
                <a:ea typeface="Meiryo UI" panose="020B0604030504040204" pitchFamily="50" charset="-128"/>
                <a:cs typeface="IPAexGothic"/>
              </a:rPr>
              <a:t>提携会</a:t>
            </a:r>
            <a:r>
              <a:rPr sz="800" spc="-80" dirty="0">
                <a:solidFill>
                  <a:srgbClr val="002060"/>
                </a:solidFill>
                <a:latin typeface="Meiryo UI" panose="020B0604030504040204" pitchFamily="50" charset="-128"/>
                <a:ea typeface="Meiryo UI" panose="020B0604030504040204" pitchFamily="50" charset="-128"/>
                <a:cs typeface="IPAexGothic"/>
              </a:rPr>
              <a:t>社・</a:t>
            </a:r>
            <a:r>
              <a:rPr sz="800" spc="25" dirty="0">
                <a:solidFill>
                  <a:srgbClr val="002060"/>
                </a:solidFill>
                <a:latin typeface="Meiryo UI" panose="020B0604030504040204" pitchFamily="50" charset="-128"/>
                <a:ea typeface="Meiryo UI" panose="020B0604030504040204" pitchFamily="50" charset="-128"/>
                <a:cs typeface="IPAexGothic"/>
              </a:rPr>
              <a:t>代理</a:t>
            </a:r>
            <a:r>
              <a:rPr sz="800" spc="-80" dirty="0">
                <a:solidFill>
                  <a:srgbClr val="002060"/>
                </a:solidFill>
                <a:latin typeface="Meiryo UI" panose="020B0604030504040204" pitchFamily="50" charset="-128"/>
                <a:ea typeface="Meiryo UI" panose="020B0604030504040204" pitchFamily="50" charset="-128"/>
                <a:cs typeface="IPAexGothic"/>
              </a:rPr>
              <a:t>店・</a:t>
            </a:r>
            <a:r>
              <a:rPr sz="800" spc="25" dirty="0">
                <a:solidFill>
                  <a:srgbClr val="002060"/>
                </a:solidFill>
                <a:latin typeface="Meiryo UI" panose="020B0604030504040204" pitchFamily="50" charset="-128"/>
                <a:ea typeface="Meiryo UI" panose="020B0604030504040204" pitchFamily="50" charset="-128"/>
                <a:cs typeface="IPAexGothic"/>
              </a:rPr>
              <a:t>扱者含む）からの各種商</a:t>
            </a:r>
            <a:r>
              <a:rPr sz="800" spc="-30" dirty="0">
                <a:solidFill>
                  <a:srgbClr val="002060"/>
                </a:solidFill>
                <a:latin typeface="Meiryo UI" panose="020B0604030504040204" pitchFamily="50" charset="-128"/>
                <a:ea typeface="Meiryo UI" panose="020B0604030504040204" pitchFamily="50" charset="-128"/>
                <a:cs typeface="IPAexGothic"/>
              </a:rPr>
              <a:t>品</a:t>
            </a:r>
            <a:r>
              <a:rPr sz="800" spc="25" dirty="0">
                <a:solidFill>
                  <a:srgbClr val="002060"/>
                </a:solidFill>
                <a:latin typeface="Meiryo UI" panose="020B0604030504040204" pitchFamily="50" charset="-128"/>
                <a:ea typeface="Meiryo UI" panose="020B0604030504040204" pitchFamily="50" charset="-128"/>
                <a:cs typeface="IPAexGothic"/>
              </a:rPr>
              <a:t>・サービスのご案内、及び各種情報提供・運営管理に活用させていただきますのでご了承ください。</a:t>
            </a:r>
            <a:endParaRPr sz="800" dirty="0">
              <a:solidFill>
                <a:srgbClr val="002060"/>
              </a:solidFill>
              <a:latin typeface="Meiryo UI" panose="020B0604030504040204" pitchFamily="50" charset="-128"/>
              <a:ea typeface="Meiryo UI" panose="020B0604030504040204" pitchFamily="50" charset="-128"/>
              <a:cs typeface="IPAexGothic"/>
            </a:endParaRPr>
          </a:p>
        </p:txBody>
      </p:sp>
      <p:sp>
        <p:nvSpPr>
          <p:cNvPr id="41" name="正方形/長方形 40">
            <a:extLst>
              <a:ext uri="{FF2B5EF4-FFF2-40B4-BE49-F238E27FC236}">
                <a16:creationId xmlns:a16="http://schemas.microsoft.com/office/drawing/2014/main" id="{69E66941-5FB1-4096-AA54-922F99D49ED3}"/>
              </a:ext>
            </a:extLst>
          </p:cNvPr>
          <p:cNvSpPr/>
          <p:nvPr/>
        </p:nvSpPr>
        <p:spPr>
          <a:xfrm>
            <a:off x="84246" y="1280443"/>
            <a:ext cx="6681684" cy="6853547"/>
          </a:xfrm>
          <a:prstGeom prst="rect">
            <a:avLst/>
          </a:prstGeom>
          <a:noFill/>
          <a:ln>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lstStyle/>
          <a:p>
            <a:pPr marR="0" lvl="0" algn="l" defTabSz="457200" rtl="0" eaLnBrk="1" fontAlgn="auto" latinLnBrk="0" hangingPunct="1">
              <a:lnSpc>
                <a:spcPct val="100000"/>
              </a:lnSpc>
              <a:spcBef>
                <a:spcPts val="0"/>
              </a:spcBef>
              <a:spcAft>
                <a:spcPts val="0"/>
              </a:spcAft>
              <a:buClrTx/>
              <a:buSzTx/>
              <a:buFontTx/>
              <a:buNone/>
              <a:tabLst/>
              <a:defRPr/>
            </a:pPr>
            <a:endParaRPr kumimoji="0" lang="en-US" altLang="ja-JP" sz="1200" dirty="0">
              <a:solidFill>
                <a:srgbClr val="231F20"/>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4" name="object 29"/>
          <p:cNvSpPr/>
          <p:nvPr/>
        </p:nvSpPr>
        <p:spPr>
          <a:xfrm>
            <a:off x="3944739" y="850784"/>
            <a:ext cx="2821191" cy="280035"/>
          </a:xfrm>
          <a:custGeom>
            <a:avLst/>
            <a:gdLst/>
            <a:ahLst/>
            <a:cxnLst/>
            <a:rect l="l" t="t" r="r" b="b"/>
            <a:pathLst>
              <a:path w="2640965" h="280035">
                <a:moveTo>
                  <a:pt x="2640355" y="0"/>
                </a:moveTo>
                <a:lnTo>
                  <a:pt x="0" y="0"/>
                </a:lnTo>
                <a:lnTo>
                  <a:pt x="0" y="279692"/>
                </a:lnTo>
                <a:lnTo>
                  <a:pt x="2640355" y="279692"/>
                </a:lnTo>
                <a:lnTo>
                  <a:pt x="2640355" y="0"/>
                </a:lnTo>
                <a:close/>
              </a:path>
            </a:pathLst>
          </a:custGeom>
          <a:solidFill>
            <a:srgbClr val="EB4747"/>
          </a:solidFill>
          <a:ln>
            <a:noFill/>
          </a:ln>
        </p:spPr>
        <p:txBody>
          <a:bodyPr wrap="square" lIns="0" tIns="0" rIns="0" bIns="0" rtlCol="0" anchor="ctr"/>
          <a:lstStyle/>
          <a:p>
            <a:pPr marL="12700" lvl="0" algn="ctr">
              <a:spcBef>
                <a:spcPts val="100"/>
              </a:spcBef>
            </a:pPr>
            <a:r>
              <a:rPr lang="zh-TW" altLang="en-US" sz="2000" b="1" baseline="2057" dirty="0">
                <a:solidFill>
                  <a:srgbClr val="FFFFFF"/>
                </a:solidFill>
                <a:latin typeface="メイリオ" panose="020B0604030504040204" pitchFamily="50" charset="-128"/>
                <a:ea typeface="メイリオ" panose="020B0604030504040204" pitchFamily="50" charset="-128"/>
                <a:cs typeface="Noto Sans CJK JP Medium"/>
              </a:rPr>
              <a:t>申込締切日</a:t>
            </a:r>
            <a:r>
              <a:rPr lang="en-US" altLang="zh-TW" sz="2000" b="1" baseline="2057" dirty="0">
                <a:solidFill>
                  <a:srgbClr val="FFFFFF"/>
                </a:solidFill>
                <a:latin typeface="メイリオ" panose="020B0604030504040204" pitchFamily="50" charset="-128"/>
                <a:ea typeface="メイリオ" panose="020B0604030504040204" pitchFamily="50" charset="-128"/>
                <a:cs typeface="Noto Sans CJK JP Medium"/>
              </a:rPr>
              <a:t>:</a:t>
            </a:r>
            <a:r>
              <a:rPr lang="zh-TW" altLang="en-US" sz="2000" b="1" baseline="2057" dirty="0">
                <a:solidFill>
                  <a:srgbClr val="FFFFFF"/>
                </a:solidFill>
                <a:latin typeface="メイリオ" panose="020B0604030504040204" pitchFamily="50" charset="-128"/>
                <a:ea typeface="メイリオ" panose="020B0604030504040204" pitchFamily="50" charset="-128"/>
                <a:cs typeface="Noto Sans CJK JP Medium"/>
              </a:rPr>
              <a:t> </a:t>
            </a:r>
            <a:r>
              <a:rPr lang="en-US" altLang="zh-TW" sz="1400" b="1" dirty="0">
                <a:solidFill>
                  <a:srgbClr val="FFFFFF"/>
                </a:solidFill>
                <a:latin typeface="メイリオ" panose="020B0604030504040204" pitchFamily="50" charset="-128"/>
                <a:ea typeface="メイリオ" panose="020B0604030504040204" pitchFamily="50" charset="-128"/>
                <a:cs typeface="Noto Sans CJK JP Medium"/>
              </a:rPr>
              <a:t>2021</a:t>
            </a:r>
            <a:r>
              <a:rPr lang="zh-TW" altLang="en-US" sz="2000" b="1" baseline="1984" dirty="0">
                <a:solidFill>
                  <a:srgbClr val="FFFFFF"/>
                </a:solidFill>
                <a:latin typeface="メイリオ" panose="020B0604030504040204" pitchFamily="50" charset="-128"/>
                <a:ea typeface="メイリオ" panose="020B0604030504040204" pitchFamily="50" charset="-128"/>
                <a:cs typeface="Noto Sans CJK JP Medium"/>
              </a:rPr>
              <a:t>年 </a:t>
            </a:r>
            <a:r>
              <a:rPr lang="en-US" altLang="zh-TW" sz="2000" b="1" baseline="1984" dirty="0">
                <a:solidFill>
                  <a:srgbClr val="FFFFFF"/>
                </a:solidFill>
                <a:latin typeface="メイリオ" panose="020B0604030504040204" pitchFamily="50" charset="-128"/>
                <a:ea typeface="メイリオ" panose="020B0604030504040204" pitchFamily="50" charset="-128"/>
                <a:cs typeface="Noto Sans CJK JP Medium"/>
              </a:rPr>
              <a:t>8</a:t>
            </a:r>
            <a:r>
              <a:rPr lang="zh-TW" altLang="en-US" sz="2000" b="1" baseline="1984" dirty="0">
                <a:solidFill>
                  <a:srgbClr val="FFFFFF"/>
                </a:solidFill>
                <a:latin typeface="メイリオ" panose="020B0604030504040204" pitchFamily="50" charset="-128"/>
                <a:ea typeface="メイリオ" panose="020B0604030504040204" pitchFamily="50" charset="-128"/>
                <a:cs typeface="Noto Sans CJK JP Medium"/>
              </a:rPr>
              <a:t>月</a:t>
            </a:r>
            <a:r>
              <a:rPr lang="en-US" altLang="zh-TW" sz="2000" b="1" baseline="1984" dirty="0">
                <a:solidFill>
                  <a:srgbClr val="FFFFFF"/>
                </a:solidFill>
                <a:latin typeface="メイリオ" panose="020B0604030504040204" pitchFamily="50" charset="-128"/>
                <a:ea typeface="メイリオ" panose="020B0604030504040204" pitchFamily="50" charset="-128"/>
                <a:cs typeface="Noto Sans CJK JP Medium"/>
              </a:rPr>
              <a:t>24</a:t>
            </a:r>
            <a:r>
              <a:rPr lang="zh-TW" altLang="en-US" sz="2000" b="1" baseline="1984" dirty="0">
                <a:solidFill>
                  <a:srgbClr val="FFFFFF"/>
                </a:solidFill>
                <a:latin typeface="メイリオ" panose="020B0604030504040204" pitchFamily="50" charset="-128"/>
                <a:ea typeface="メイリオ" panose="020B0604030504040204" pitchFamily="50" charset="-128"/>
                <a:cs typeface="Noto Sans CJK JP Medium"/>
              </a:rPr>
              <a:t>日</a:t>
            </a:r>
            <a:r>
              <a:rPr lang="en-US" altLang="zh-TW" sz="2000" b="1" baseline="1984" dirty="0">
                <a:solidFill>
                  <a:srgbClr val="FFFFFF"/>
                </a:solidFill>
                <a:latin typeface="メイリオ" panose="020B0604030504040204" pitchFamily="50" charset="-128"/>
                <a:ea typeface="メイリオ" panose="020B0604030504040204" pitchFamily="50" charset="-128"/>
                <a:cs typeface="Noto Sans CJK JP Medium"/>
              </a:rPr>
              <a:t>(</a:t>
            </a:r>
            <a:r>
              <a:rPr lang="zh-TW" altLang="en-US" sz="2000" b="1" baseline="1984" dirty="0">
                <a:solidFill>
                  <a:srgbClr val="FFFFFF"/>
                </a:solidFill>
                <a:latin typeface="メイリオ" panose="020B0604030504040204" pitchFamily="50" charset="-128"/>
                <a:ea typeface="メイリオ" panose="020B0604030504040204" pitchFamily="50" charset="-128"/>
                <a:cs typeface="Noto Sans CJK JP Medium"/>
              </a:rPr>
              <a:t>火</a:t>
            </a:r>
            <a:r>
              <a:rPr lang="en-US" altLang="zh-TW" sz="2000" b="1" baseline="1984" dirty="0">
                <a:solidFill>
                  <a:srgbClr val="FFFFFF"/>
                </a:solidFill>
                <a:latin typeface="メイリオ" panose="020B0604030504040204" pitchFamily="50" charset="-128"/>
                <a:ea typeface="メイリオ" panose="020B0604030504040204" pitchFamily="50" charset="-128"/>
                <a:cs typeface="Noto Sans CJK JP Medium"/>
              </a:rPr>
              <a:t>)</a:t>
            </a:r>
          </a:p>
        </p:txBody>
      </p:sp>
      <p:sp>
        <p:nvSpPr>
          <p:cNvPr id="25" name="正方形/長方形 24">
            <a:extLst>
              <a:ext uri="{FF2B5EF4-FFF2-40B4-BE49-F238E27FC236}">
                <a16:creationId xmlns:a16="http://schemas.microsoft.com/office/drawing/2014/main" id="{69E66941-5FB1-4096-AA54-922F99D49ED3}"/>
              </a:ext>
            </a:extLst>
          </p:cNvPr>
          <p:cNvSpPr/>
          <p:nvPr/>
        </p:nvSpPr>
        <p:spPr>
          <a:xfrm>
            <a:off x="151612" y="6575152"/>
            <a:ext cx="6459281" cy="14800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lstStyle/>
          <a:p>
            <a:pPr lvl="0" defTabSz="457200" eaLnBrk="1" fontAlgn="auto" hangingPunct="1">
              <a:spcBef>
                <a:spcPts val="0"/>
              </a:spcBef>
              <a:spcAft>
                <a:spcPts val="0"/>
              </a:spcAft>
              <a:defRPr/>
            </a:pPr>
            <a:r>
              <a:rPr kumimoji="0" lang="ja-JP" altLang="en-US" sz="1100" b="1" dirty="0">
                <a:solidFill>
                  <a:prstClr val="black"/>
                </a:solidFill>
                <a:latin typeface="Meiryo UI" panose="020B0604030504040204" pitchFamily="50" charset="-128"/>
                <a:ea typeface="Meiryo UI" panose="020B0604030504040204" pitchFamily="50" charset="-128"/>
              </a:rPr>
              <a:t>②必要事項に入力していただきましたら</a:t>
            </a:r>
            <a:r>
              <a:rPr kumimoji="0" lang="en-US" altLang="ja-JP" sz="1100" b="1" dirty="0">
                <a:solidFill>
                  <a:prstClr val="black"/>
                </a:solidFill>
                <a:latin typeface="Meiryo UI" panose="020B0604030504040204" pitchFamily="50" charset="-128"/>
                <a:ea typeface="Meiryo UI" panose="020B0604030504040204" pitchFamily="50" charset="-128"/>
              </a:rPr>
              <a:t>【</a:t>
            </a:r>
            <a:r>
              <a:rPr kumimoji="0" lang="ja-JP" altLang="en-US" sz="1100" b="1" dirty="0">
                <a:solidFill>
                  <a:prstClr val="black"/>
                </a:solidFill>
                <a:latin typeface="Meiryo UI" panose="020B0604030504040204" pitchFamily="50" charset="-128"/>
                <a:ea typeface="Meiryo UI" panose="020B0604030504040204" pitchFamily="50" charset="-128"/>
              </a:rPr>
              <a:t>送信</a:t>
            </a:r>
            <a:r>
              <a:rPr kumimoji="0" lang="en-US" altLang="ja-JP" sz="1100" b="1" dirty="0">
                <a:solidFill>
                  <a:prstClr val="black"/>
                </a:solidFill>
                <a:latin typeface="Meiryo UI" panose="020B0604030504040204" pitchFamily="50" charset="-128"/>
                <a:ea typeface="Meiryo UI" panose="020B0604030504040204" pitchFamily="50" charset="-128"/>
              </a:rPr>
              <a:t>】</a:t>
            </a:r>
            <a:r>
              <a:rPr kumimoji="0" lang="ja-JP" altLang="en-US" sz="1100" b="1" dirty="0">
                <a:solidFill>
                  <a:prstClr val="black"/>
                </a:solidFill>
                <a:latin typeface="Meiryo UI" panose="020B0604030504040204" pitchFamily="50" charset="-128"/>
                <a:ea typeface="Meiryo UI" panose="020B0604030504040204" pitchFamily="50" charset="-128"/>
              </a:rPr>
              <a:t>を押してください。</a:t>
            </a:r>
            <a:endParaRPr kumimoji="0"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solidFill>
                  <a:srgbClr val="231F20"/>
                </a:solidFill>
                <a:latin typeface="Meiryo UI" panose="020B0604030504040204" pitchFamily="50" charset="-128"/>
                <a:ea typeface="Meiryo UI" panose="020B0604030504040204" pitchFamily="50" charset="-128"/>
              </a:rPr>
              <a:t>　</a:t>
            </a:r>
            <a:r>
              <a:rPr kumimoji="0" lang="ja-JP" altLang="en-US" sz="11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rPr>
              <a:t>＊</a:t>
            </a:r>
            <a:r>
              <a:rPr kumimoji="0" lang="ja-JP" altLang="en-US" sz="11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cs typeface="IPAexGothic"/>
              </a:rPr>
              <a:t>ご参加には「</a:t>
            </a:r>
            <a:r>
              <a:rPr kumimoji="0" lang="en-US" altLang="ja-JP" sz="11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cs typeface="IPAexGothic"/>
              </a:rPr>
              <a:t>e-mail </a:t>
            </a:r>
            <a:r>
              <a:rPr kumimoji="0" lang="ja-JP" altLang="en-US" sz="11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cs typeface="IPAexGothic"/>
              </a:rPr>
              <a:t>アドレス」が必要と</a:t>
            </a:r>
            <a:r>
              <a:rPr kumimoji="0" lang="ja-JP" altLang="en-US" sz="11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rPr>
              <a:t>なります。</a:t>
            </a:r>
            <a:endParaRPr kumimoji="0" lang="en-US" altLang="ja-JP" sz="11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1" dirty="0">
                <a:solidFill>
                  <a:srgbClr val="231F20"/>
                </a:solidFill>
                <a:latin typeface="Meiryo UI" panose="020B0604030504040204" pitchFamily="50" charset="-128"/>
                <a:ea typeface="Meiryo UI" panose="020B0604030504040204" pitchFamily="50" charset="-128"/>
              </a:rPr>
              <a:t>　</a:t>
            </a:r>
            <a:r>
              <a:rPr kumimoji="0" lang="ja-JP" altLang="en-US" sz="12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＊「申込コード」欄へは</a:t>
            </a:r>
            <a:r>
              <a:rPr kumimoji="0" lang="ja-JP" altLang="en-US"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a:t>
            </a:r>
            <a:r>
              <a:rPr kumimoji="0" lang="en-US" altLang="ja-JP" b="1" u="sng" dirty="0">
                <a:solidFill>
                  <a:srgbClr val="FF0000"/>
                </a:solidFill>
                <a:latin typeface="Meiryo UI" panose="020B0604030504040204" pitchFamily="50" charset="-128"/>
                <a:ea typeface="Meiryo UI" panose="020B0604030504040204" pitchFamily="50" charset="-128"/>
              </a:rPr>
              <a:t>RRP63</a:t>
            </a:r>
            <a:r>
              <a:rPr kumimoji="0" lang="ja-JP" altLang="en-US"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a:t>
            </a:r>
            <a:r>
              <a:rPr kumimoji="0" lang="ja-JP" altLang="en-US" sz="12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とご入力ください。</a:t>
            </a:r>
            <a:endParaRPr kumimoji="0" lang="en-US" altLang="ja-JP" sz="12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120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③</a:t>
            </a:r>
            <a:r>
              <a:rPr kumimoji="0" lang="ja-JP" altLang="en-US" sz="1100" b="1"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cs typeface="IPAexGothic"/>
              </a:rPr>
              <a:t>申込後、登録完了のご案内のメールが届きましたら登録完了となります。</a:t>
            </a:r>
            <a:br>
              <a:rPr kumimoji="0" lang="en-US" altLang="ja-JP" sz="1100" dirty="0">
                <a:solidFill>
                  <a:srgbClr val="231F20"/>
                </a:solidFill>
                <a:latin typeface="Meiryo UI" panose="020B0604030504040204" pitchFamily="50" charset="-128"/>
                <a:ea typeface="Meiryo UI" panose="020B0604030504040204" pitchFamily="50" charset="-128"/>
                <a:cs typeface="IPAexGothic"/>
              </a:rPr>
            </a:br>
            <a:r>
              <a:rPr kumimoji="0" lang="ja-JP" altLang="en-US" sz="1000" dirty="0">
                <a:solidFill>
                  <a:srgbClr val="231F20"/>
                </a:solidFill>
                <a:latin typeface="Meiryo UI" panose="020B0604030504040204" pitchFamily="50" charset="-128"/>
                <a:ea typeface="Meiryo UI" panose="020B0604030504040204" pitchFamily="50" charset="-128"/>
                <a:cs typeface="IPAexGothic"/>
              </a:rPr>
              <a:t>　 セミナー視聴</a:t>
            </a:r>
            <a:r>
              <a:rPr kumimoji="0" lang="en-US" altLang="ja-JP" sz="1000" dirty="0">
                <a:solidFill>
                  <a:srgbClr val="231F20"/>
                </a:solidFill>
                <a:latin typeface="Meiryo UI" panose="020B0604030504040204" pitchFamily="50" charset="-128"/>
                <a:ea typeface="Meiryo UI" panose="020B0604030504040204" pitchFamily="50" charset="-128"/>
                <a:cs typeface="IPAexGothic"/>
              </a:rPr>
              <a:t>URL</a:t>
            </a:r>
            <a:r>
              <a:rPr kumimoji="0" lang="ja-JP" altLang="en-US" sz="1000" dirty="0">
                <a:solidFill>
                  <a:srgbClr val="231F20"/>
                </a:solidFill>
                <a:latin typeface="Meiryo UI" panose="020B0604030504040204" pitchFamily="50" charset="-128"/>
                <a:ea typeface="Meiryo UI" panose="020B0604030504040204" pitchFamily="50" charset="-128"/>
                <a:cs typeface="IPAexGothic"/>
              </a:rPr>
              <a:t>は開催日の２～３日前にメールにてご案内いたします。</a:t>
            </a:r>
            <a:endParaRPr kumimoji="0" lang="en-US" altLang="ja-JP" sz="10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cs typeface="IPAexGothic"/>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000" dirty="0">
                <a:solidFill>
                  <a:srgbClr val="231F20"/>
                </a:solidFill>
                <a:latin typeface="Meiryo UI" panose="020B0604030504040204" pitchFamily="50" charset="-128"/>
                <a:ea typeface="Meiryo UI" panose="020B0604030504040204" pitchFamily="50" charset="-128"/>
              </a:rPr>
              <a:t> 　</a:t>
            </a:r>
            <a:r>
              <a:rPr kumimoji="0" lang="ja-JP" altLang="en-US" sz="10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rPr>
              <a:t>セミナー当日は、開催時間の</a:t>
            </a:r>
            <a:r>
              <a:rPr kumimoji="0" lang="en-US" altLang="ja-JP" sz="10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rPr>
              <a:t>20</a:t>
            </a:r>
            <a:r>
              <a:rPr kumimoji="0" lang="ja-JP" altLang="en-US" sz="10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rPr>
              <a:t>分前から接続可能です。</a:t>
            </a:r>
            <a:r>
              <a:rPr lang="ja-JP" altLang="en-US" sz="1000" dirty="0">
                <a:solidFill>
                  <a:srgbClr val="231F20"/>
                </a:solidFill>
                <a:latin typeface="Meiryo UI" panose="020B0604030504040204" pitchFamily="50" charset="-128"/>
                <a:ea typeface="Meiryo UI" panose="020B0604030504040204" pitchFamily="50" charset="-128"/>
              </a:rPr>
              <a:t>　</a:t>
            </a:r>
            <a:r>
              <a:rPr kumimoji="0" lang="ja-JP" altLang="en-US" sz="10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rPr>
              <a:t>開催時間の間際になると回線が込み合う可能性もございます。</a:t>
            </a:r>
            <a:endParaRPr kumimoji="0" lang="en-US" altLang="ja-JP" sz="10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dirty="0">
                <a:solidFill>
                  <a:srgbClr val="231F20"/>
                </a:solidFill>
                <a:latin typeface="Meiryo UI" panose="020B0604030504040204" pitchFamily="50" charset="-128"/>
                <a:ea typeface="Meiryo UI" panose="020B0604030504040204" pitchFamily="50" charset="-128"/>
              </a:rPr>
              <a:t>　 </a:t>
            </a:r>
            <a:r>
              <a:rPr kumimoji="0" lang="ja-JP" altLang="en-US" sz="10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rPr>
              <a:t>早めの接続をおすすめしております。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69E66941-5FB1-4096-AA54-922F99D49ED3}"/>
              </a:ext>
            </a:extLst>
          </p:cNvPr>
          <p:cNvSpPr/>
          <p:nvPr/>
        </p:nvSpPr>
        <p:spPr>
          <a:xfrm>
            <a:off x="84246" y="1363494"/>
            <a:ext cx="6482971" cy="757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lstStyle/>
          <a:p>
            <a:pPr lvl="0" defTabSz="457200" eaLnBrk="1" fontAlgn="auto" hangingPunct="1">
              <a:spcBef>
                <a:spcPts val="1200"/>
              </a:spcBef>
              <a:spcAft>
                <a:spcPts val="0"/>
              </a:spcAft>
              <a:defRPr/>
            </a:pPr>
            <a:r>
              <a:rPr kumimoji="0" lang="ja-JP" altLang="en-US" sz="1100" b="1" dirty="0">
                <a:solidFill>
                  <a:prstClr val="black"/>
                </a:solidFill>
                <a:latin typeface="Meiryo UI" panose="020B0604030504040204" pitchFamily="50" charset="-128"/>
                <a:ea typeface="Meiryo UI" panose="020B0604030504040204" pitchFamily="50" charset="-128"/>
              </a:rPr>
              <a:t>①下記いずれかのお日にちを選択いただき、</a:t>
            </a:r>
            <a:r>
              <a:rPr kumimoji="0"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URL</a:t>
            </a:r>
            <a:r>
              <a:rPr kumimoji="0"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または右記</a:t>
            </a:r>
            <a:r>
              <a:rPr kumimoji="0"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QR</a:t>
            </a:r>
            <a:r>
              <a:rPr kumimoji="0"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コードから申込フォームへアクセスして下さい。</a:t>
            </a:r>
            <a:endParaRPr kumimoji="0"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R="0" lvl="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en-US" altLang="ja-JP" sz="11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a:t>
            </a:r>
            <a:r>
              <a:rPr kumimoji="0"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セミナー開催日の</a:t>
            </a:r>
            <a:r>
              <a:rPr kumimoji="0" lang="en-US" altLang="ja-JP"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27</a:t>
            </a:r>
            <a:r>
              <a:rPr kumimoji="0"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日・</a:t>
            </a:r>
            <a:r>
              <a:rPr kumimoji="0" lang="en-US" altLang="ja-JP"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30</a:t>
            </a:r>
            <a:r>
              <a:rPr kumimoji="0"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日で「お申込みフォーム」、「当日の視聴方法」が異なるため、ご注意ください。</a:t>
            </a:r>
            <a:endParaRPr kumimoji="0" lang="en-US" altLang="ja-JP"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lvl="0" defTabSz="457200" eaLnBrk="1" fontAlgn="auto" hangingPunct="1">
              <a:spcBef>
                <a:spcPts val="0"/>
              </a:spcBef>
              <a:spcAft>
                <a:spcPts val="0"/>
              </a:spcAft>
              <a:defRPr/>
            </a:pPr>
            <a:r>
              <a:rPr kumimoji="0" lang="ja-JP" altLang="en-US" sz="1100" b="1" dirty="0">
                <a:solidFill>
                  <a:srgbClr val="FF0000"/>
                </a:solidFill>
                <a:latin typeface="Meiryo UI" panose="020B0604030504040204" pitchFamily="50" charset="-128"/>
                <a:ea typeface="Meiryo UI" panose="020B0604030504040204" pitchFamily="50" charset="-128"/>
              </a:rPr>
              <a:t>　　</a:t>
            </a:r>
            <a:r>
              <a:rPr kumimoji="0" lang="en-US" altLang="ja-JP" sz="1100" b="1" dirty="0">
                <a:solidFill>
                  <a:srgbClr val="FF0000"/>
                </a:solidFill>
                <a:latin typeface="Meiryo UI" panose="020B0604030504040204" pitchFamily="50" charset="-128"/>
                <a:ea typeface="Meiryo UI" panose="020B0604030504040204" pitchFamily="50" charset="-128"/>
              </a:rPr>
              <a:t>※</a:t>
            </a:r>
            <a:r>
              <a:rPr kumimoji="0" lang="ja-JP" altLang="en-US" sz="1100" b="1" u="sng" dirty="0">
                <a:solidFill>
                  <a:srgbClr val="FF0000"/>
                </a:solidFill>
                <a:latin typeface="Meiryo UI" panose="020B0604030504040204" pitchFamily="50" charset="-128"/>
                <a:ea typeface="Meiryo UI" panose="020B0604030504040204" pitchFamily="50" charset="-128"/>
              </a:rPr>
              <a:t>お申込は、ご視聴される皆さまおひとりずつ必要となります。</a:t>
            </a:r>
            <a:endParaRPr kumimoji="0" lang="en-US" altLang="ja-JP" sz="1200" b="0" i="0"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4198886507"/>
              </p:ext>
            </p:extLst>
          </p:nvPr>
        </p:nvGraphicFramePr>
        <p:xfrm>
          <a:off x="254882" y="2070668"/>
          <a:ext cx="6252742" cy="1769736"/>
        </p:xfrm>
        <a:graphic>
          <a:graphicData uri="http://schemas.openxmlformats.org/drawingml/2006/table">
            <a:tbl>
              <a:tblPr firstRow="1" bandRow="1">
                <a:tableStyleId>{16D9F66E-5EB9-4882-86FB-DCBF35E3C3E4}</a:tableStyleId>
              </a:tblPr>
              <a:tblGrid>
                <a:gridCol w="864234">
                  <a:extLst>
                    <a:ext uri="{9D8B030D-6E8A-4147-A177-3AD203B41FA5}">
                      <a16:colId xmlns:a16="http://schemas.microsoft.com/office/drawing/2014/main" val="749956400"/>
                    </a:ext>
                  </a:extLst>
                </a:gridCol>
                <a:gridCol w="4273426">
                  <a:extLst>
                    <a:ext uri="{9D8B030D-6E8A-4147-A177-3AD203B41FA5}">
                      <a16:colId xmlns:a16="http://schemas.microsoft.com/office/drawing/2014/main" val="564445752"/>
                    </a:ext>
                  </a:extLst>
                </a:gridCol>
                <a:gridCol w="1115082">
                  <a:extLst>
                    <a:ext uri="{9D8B030D-6E8A-4147-A177-3AD203B41FA5}">
                      <a16:colId xmlns:a16="http://schemas.microsoft.com/office/drawing/2014/main" val="1035184044"/>
                    </a:ext>
                  </a:extLst>
                </a:gridCol>
              </a:tblGrid>
              <a:tr h="259508">
                <a:tc gridSpan="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200" b="1" dirty="0">
                          <a:solidFill>
                            <a:schemeClr val="bg1"/>
                          </a:solidFill>
                          <a:latin typeface="Meiryo UI" panose="020B0604030504040204" pitchFamily="50" charset="-128"/>
                          <a:ea typeface="Meiryo UI" panose="020B0604030504040204" pitchFamily="50" charset="-128"/>
                        </a:rPr>
                        <a:t>8/27</a:t>
                      </a:r>
                      <a:r>
                        <a:rPr lang="ja-JP" altLang="en-US" sz="1200" b="1" dirty="0">
                          <a:solidFill>
                            <a:schemeClr val="bg1"/>
                          </a:solidFill>
                          <a:latin typeface="Meiryo UI" panose="020B0604030504040204" pitchFamily="50" charset="-128"/>
                          <a:ea typeface="Meiryo UI" panose="020B0604030504040204" pitchFamily="50" charset="-128"/>
                        </a:rPr>
                        <a:t>（金）開催</a:t>
                      </a:r>
                      <a:endParaRPr lang="en-US" altLang="ja-JP" sz="12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80"/>
                    </a:solidFill>
                  </a:tcPr>
                </a:tc>
                <a:tc hMerge="1">
                  <a:txBody>
                    <a:bodyPr/>
                    <a:lstStyle/>
                    <a:p>
                      <a:pPr algn="l" defTabSz="457200" eaLnBrk="1" fontAlgn="auto" hangingPunct="1">
                        <a:spcBef>
                          <a:spcPts val="0"/>
                        </a:spcBef>
                        <a:spcAft>
                          <a:spcPts val="0"/>
                        </a:spcAft>
                        <a:defRPr/>
                      </a:pPr>
                      <a:endParaRPr kumimoji="1" lang="ja-JP" altLang="en-US" sz="1200" b="0" dirty="0">
                        <a:latin typeface="Meiryo UI" panose="020B0604030504040204" pitchFamily="50" charset="-128"/>
                        <a:ea typeface="Meiryo UI" panose="020B0604030504040204" pitchFamily="50" charset="-128"/>
                      </a:endParaRPr>
                    </a:p>
                  </a:txBody>
                  <a:tcPr anchor="ctr"/>
                </a:tc>
                <a:tc hMerge="1">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77626122"/>
                  </a:ext>
                </a:extLst>
              </a:tr>
              <a:tr h="901056">
                <a:tc>
                  <a:txBody>
                    <a:bodyPr/>
                    <a:lstStyle/>
                    <a:p>
                      <a:pPr algn="ctr" defTabSz="457200" eaLnBrk="1" fontAlgn="auto" hangingPunct="1">
                        <a:spcBef>
                          <a:spcPts val="0"/>
                        </a:spcBef>
                        <a:spcAft>
                          <a:spcPts val="0"/>
                        </a:spcAft>
                        <a:defRPr/>
                      </a:pPr>
                      <a:r>
                        <a:rPr kumimoji="1" lang="ja-JP" altLang="en-US" sz="1100" b="1" dirty="0">
                          <a:solidFill>
                            <a:schemeClr val="bg1"/>
                          </a:solidFill>
                          <a:latin typeface="Meiryo UI" panose="020B0604030504040204" pitchFamily="50" charset="-128"/>
                          <a:ea typeface="Meiryo UI" panose="020B0604030504040204" pitchFamily="50" charset="-128"/>
                        </a:rPr>
                        <a:t>参加申込</a:t>
                      </a:r>
                      <a:endParaRPr kumimoji="1" lang="en-US" altLang="ja-JP" sz="1100" b="1" dirty="0">
                        <a:solidFill>
                          <a:schemeClr val="bg1"/>
                        </a:solidFill>
                        <a:latin typeface="Meiryo UI" panose="020B0604030504040204" pitchFamily="50" charset="-128"/>
                        <a:ea typeface="Meiryo UI" panose="020B0604030504040204" pitchFamily="50" charset="-128"/>
                      </a:endParaRPr>
                    </a:p>
                    <a:p>
                      <a:pPr algn="ctr" defTabSz="457200" eaLnBrk="1" fontAlgn="auto" hangingPunct="1">
                        <a:spcBef>
                          <a:spcPts val="0"/>
                        </a:spcBef>
                        <a:spcAft>
                          <a:spcPts val="0"/>
                        </a:spcAft>
                        <a:defRPr/>
                      </a:pPr>
                      <a:r>
                        <a:rPr kumimoji="1" lang="ja-JP" altLang="en-US" sz="1100" b="1" dirty="0">
                          <a:solidFill>
                            <a:schemeClr val="bg1"/>
                          </a:solidFill>
                          <a:latin typeface="Meiryo UI" panose="020B0604030504040204" pitchFamily="50" charset="-128"/>
                          <a:ea typeface="Meiryo UI" panose="020B0604030504040204" pitchFamily="50" charset="-128"/>
                        </a:rPr>
                        <a:t>フォーム</a:t>
                      </a:r>
                      <a:endParaRPr kumimoji="1" lang="en-US" altLang="ja-JP" sz="11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80"/>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100" b="0" u="sng" kern="1200" dirty="0">
                        <a:effectLst/>
                        <a:latin typeface="Meiryo UI" panose="020B0604030504040204" pitchFamily="50" charset="-128"/>
                        <a:ea typeface="Meiryo UI" panose="020B0604030504040204" pitchFamily="50" charset="-128"/>
                        <a:hlinkClick r:id="rId2"/>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100" b="0" u="sng" kern="1200" dirty="0">
                          <a:effectLst/>
                          <a:latin typeface="Meiryo UI" panose="020B0604030504040204" pitchFamily="50" charset="-128"/>
                          <a:ea typeface="Meiryo UI" panose="020B0604030504040204" pitchFamily="50" charset="-128"/>
                          <a:hlinkClick r:id="rId2"/>
                        </a:rPr>
                        <a:t>https://reg18.smp.ne.jp/regist/is?SMPFORM=phne-lfkgpe-65cd31dbe070e9dafe9e654861935a04</a:t>
                      </a:r>
                      <a:endParaRPr kumimoji="1" lang="ja-JP" altLang="en-US" sz="1100" b="0" dirty="0">
                        <a:latin typeface="Meiryo UI" panose="020B0604030504040204" pitchFamily="50" charset="-128"/>
                        <a:ea typeface="Meiryo UI" panose="020B0604030504040204" pitchFamily="50" charset="-128"/>
                      </a:endParaRPr>
                    </a:p>
                    <a:p>
                      <a:pPr algn="l" defTabSz="457200" eaLnBrk="1" fontAlgn="auto" hangingPunct="1">
                        <a:spcBef>
                          <a:spcPts val="0"/>
                        </a:spcBef>
                        <a:spcAft>
                          <a:spcPts val="0"/>
                        </a:spcAft>
                        <a:defRPr/>
                      </a:pPr>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826480"/>
                  </a:ext>
                </a:extLst>
              </a:tr>
              <a:tr h="491798">
                <a:tc>
                  <a:txBody>
                    <a:bodyPr/>
                    <a:lstStyle/>
                    <a:p>
                      <a:pPr algn="ctr"/>
                      <a:r>
                        <a:rPr lang="ja-JP" altLang="en-US" sz="1100" b="1" dirty="0">
                          <a:solidFill>
                            <a:schemeClr val="bg1"/>
                          </a:solidFill>
                          <a:latin typeface="Meiryo UI" panose="020B0604030504040204" pitchFamily="50" charset="-128"/>
                          <a:ea typeface="Meiryo UI" panose="020B0604030504040204" pitchFamily="50" charset="-128"/>
                          <a:cs typeface="Noto Sans CJK JP Medium"/>
                        </a:rPr>
                        <a:t>当日の</a:t>
                      </a:r>
                      <a:endParaRPr lang="en-US" altLang="ja-JP" sz="1100" b="1" dirty="0">
                        <a:solidFill>
                          <a:schemeClr val="bg1"/>
                        </a:solidFill>
                        <a:latin typeface="Meiryo UI" panose="020B0604030504040204" pitchFamily="50" charset="-128"/>
                        <a:ea typeface="Meiryo UI" panose="020B0604030504040204" pitchFamily="50" charset="-128"/>
                        <a:cs typeface="Noto Sans CJK JP Medium"/>
                      </a:endParaRPr>
                    </a:p>
                    <a:p>
                      <a:pPr algn="ctr"/>
                      <a:r>
                        <a:rPr lang="ja-JP" altLang="en-US" sz="1100" b="1" dirty="0">
                          <a:solidFill>
                            <a:schemeClr val="bg1"/>
                          </a:solidFill>
                          <a:latin typeface="Meiryo UI" panose="020B0604030504040204" pitchFamily="50" charset="-128"/>
                          <a:ea typeface="Meiryo UI" panose="020B0604030504040204" pitchFamily="50" charset="-128"/>
                          <a:cs typeface="Noto Sans CJK JP Medium"/>
                        </a:rPr>
                        <a:t>視聴</a:t>
                      </a:r>
                      <a:r>
                        <a:rPr kumimoji="1" lang="ja-JP" altLang="en-US" sz="1100" b="1" dirty="0">
                          <a:solidFill>
                            <a:schemeClr val="bg1"/>
                          </a:solidFill>
                          <a:latin typeface="Meiryo UI" panose="020B0604030504040204" pitchFamily="50" charset="-128"/>
                          <a:ea typeface="Meiryo UI" panose="020B0604030504040204" pitchFamily="50" charset="-128"/>
                        </a:rPr>
                        <a:t>方法</a:t>
                      </a:r>
                      <a:endParaRPr kumimoji="1" lang="en-US" altLang="ja-JP" sz="11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80"/>
                    </a:solidFill>
                  </a:tcPr>
                </a:tc>
                <a:tc gridSpan="2">
                  <a:txBody>
                    <a:bodyPr/>
                    <a:lstStyle/>
                    <a:p>
                      <a:pPr defTabSz="457200" eaLnBrk="1" fontAlgn="auto" hangingPunct="1">
                        <a:spcBef>
                          <a:spcPts val="0"/>
                        </a:spcBef>
                        <a:spcAft>
                          <a:spcPts val="0"/>
                        </a:spcAft>
                        <a:defRPr/>
                      </a:pPr>
                      <a:r>
                        <a:rPr lang="en-US" altLang="ja-JP" sz="1100" b="1" dirty="0">
                          <a:solidFill>
                            <a:schemeClr val="tx1"/>
                          </a:solidFill>
                          <a:latin typeface="Meiryo UI" panose="020B0604030504040204" pitchFamily="50" charset="-128"/>
                          <a:ea typeface="Meiryo UI" panose="020B0604030504040204" pitchFamily="50" charset="-128"/>
                        </a:rPr>
                        <a:t>【ZOOM</a:t>
                      </a:r>
                      <a:r>
                        <a:rPr lang="ja-JP" altLang="en-US" sz="1100" b="1" dirty="0">
                          <a:solidFill>
                            <a:schemeClr val="tx1"/>
                          </a:solidFill>
                          <a:latin typeface="Meiryo UI" panose="020B0604030504040204" pitchFamily="50" charset="-128"/>
                          <a:ea typeface="Meiryo UI" panose="020B0604030504040204" pitchFamily="50" charset="-128"/>
                        </a:rPr>
                        <a:t>開催</a:t>
                      </a:r>
                      <a:r>
                        <a:rPr lang="en-US" altLang="ja-JP" sz="1100" b="1" dirty="0">
                          <a:solidFill>
                            <a:schemeClr val="tx1"/>
                          </a:solidFill>
                          <a:latin typeface="Meiryo UI" panose="020B0604030504040204" pitchFamily="50" charset="-128"/>
                          <a:ea typeface="Meiryo UI" panose="020B0604030504040204" pitchFamily="50" charset="-128"/>
                        </a:rPr>
                        <a:t>】</a:t>
                      </a:r>
                    </a:p>
                    <a:p>
                      <a:pPr marL="171450" indent="-171450" defTabSz="457200" eaLnBrk="1" fontAlgn="auto" hangingPunct="1">
                        <a:spcBef>
                          <a:spcPts val="0"/>
                        </a:spcBef>
                        <a:spcAft>
                          <a:spcPts val="0"/>
                        </a:spcAft>
                        <a:buFont typeface="Wingdings" panose="05000000000000000000" pitchFamily="2" charset="2"/>
                        <a:buChar char="p"/>
                        <a:defRPr/>
                      </a:pPr>
                      <a:r>
                        <a:rPr lang="ja-JP" altLang="en-US" sz="1100" dirty="0">
                          <a:solidFill>
                            <a:schemeClr val="tx1"/>
                          </a:solidFill>
                          <a:latin typeface="Meiryo UI" panose="020B0604030504040204" pitchFamily="50" charset="-128"/>
                          <a:ea typeface="Meiryo UI" panose="020B0604030504040204" pitchFamily="50" charset="-128"/>
                        </a:rPr>
                        <a:t>開始時間になりましたら、案内メールに記載されたＵＲＬにアクセス頂き、ログインしてください。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pPr marL="0" indent="0" defTabSz="457200" eaLnBrk="1" fontAlgn="auto" hangingPunct="1">
                        <a:spcBef>
                          <a:spcPts val="0"/>
                        </a:spcBef>
                        <a:spcAft>
                          <a:spcPts val="0"/>
                        </a:spcAft>
                        <a:buFont typeface="Wingdings" panose="05000000000000000000" pitchFamily="2" charset="2"/>
                        <a:buNone/>
                        <a:defRPr/>
                      </a:pPr>
                      <a:r>
                        <a:rPr lang="ja-JP" altLang="en-US" sz="1100" dirty="0">
                          <a:latin typeface="Meiryo UI" panose="020B0604030504040204" pitchFamily="50" charset="-128"/>
                          <a:ea typeface="Meiryo UI" panose="020B0604030504040204" pitchFamily="50" charset="-128"/>
                        </a:rPr>
                        <a:t>（スマホ参加の場合は事前にアプリのダウンロードが必要となります。）</a:t>
                      </a:r>
                      <a:endParaRPr lang="en-US" altLang="ja-JP"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defTabSz="457200" eaLnBrk="1" fontAlgn="auto" hangingPunct="1">
                        <a:spcBef>
                          <a:spcPts val="0"/>
                        </a:spcBef>
                        <a:spcAft>
                          <a:spcPts val="0"/>
                        </a:spcAft>
                        <a:defRPr/>
                      </a:pPr>
                      <a:endParaRPr lang="en-US" altLang="ja-JP"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50905646"/>
                  </a:ext>
                </a:extLst>
              </a:tr>
            </a:tbl>
          </a:graphicData>
        </a:graphic>
      </p:graphicFrame>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57525" y="2382991"/>
            <a:ext cx="791907" cy="818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四角形: 角を丸くする 5">
            <a:extLst>
              <a:ext uri="{FF2B5EF4-FFF2-40B4-BE49-F238E27FC236}">
                <a16:creationId xmlns:a16="http://schemas.microsoft.com/office/drawing/2014/main" id="{D7F6665D-E6B9-4A12-B26D-079CA2859A34}"/>
              </a:ext>
            </a:extLst>
          </p:cNvPr>
          <p:cNvSpPr/>
          <p:nvPr/>
        </p:nvSpPr>
        <p:spPr>
          <a:xfrm>
            <a:off x="119522" y="980009"/>
            <a:ext cx="3060405" cy="340597"/>
          </a:xfrm>
          <a:prstGeom prst="roundRect">
            <a:avLst/>
          </a:prstGeom>
          <a:solidFill>
            <a:srgbClr val="008080"/>
          </a:solidFill>
          <a:ln w="12700">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000"/>
              </a:lnSpc>
              <a:defRPr/>
            </a:pPr>
            <a:r>
              <a:rPr lang="ja-JP" altLang="en-US" b="1" dirty="0">
                <a:solidFill>
                  <a:schemeClr val="bg1"/>
                </a:solidFill>
                <a:latin typeface="Meiryo UI" panose="020B0604030504040204" pitchFamily="50" charset="-128"/>
                <a:ea typeface="Meiryo UI" panose="020B0604030504040204" pitchFamily="50" charset="-128"/>
              </a:rPr>
              <a:t>申込方法・視聴方法について</a:t>
            </a:r>
          </a:p>
        </p:txBody>
      </p:sp>
      <p:graphicFrame>
        <p:nvGraphicFramePr>
          <p:cNvPr id="45" name="表 44"/>
          <p:cNvGraphicFramePr>
            <a:graphicFrameLocks noGrp="1"/>
          </p:cNvGraphicFramePr>
          <p:nvPr>
            <p:extLst>
              <p:ext uri="{D42A27DB-BD31-4B8C-83A1-F6EECF244321}">
                <p14:modId xmlns:p14="http://schemas.microsoft.com/office/powerpoint/2010/main" val="1320746892"/>
              </p:ext>
            </p:extLst>
          </p:nvPr>
        </p:nvGraphicFramePr>
        <p:xfrm>
          <a:off x="254882" y="3905059"/>
          <a:ext cx="6252742" cy="2697739"/>
        </p:xfrm>
        <a:graphic>
          <a:graphicData uri="http://schemas.openxmlformats.org/drawingml/2006/table">
            <a:tbl>
              <a:tblPr firstRow="1" bandRow="1">
                <a:tableStyleId>{16D9F66E-5EB9-4882-86FB-DCBF35E3C3E4}</a:tableStyleId>
              </a:tblPr>
              <a:tblGrid>
                <a:gridCol w="850587">
                  <a:extLst>
                    <a:ext uri="{9D8B030D-6E8A-4147-A177-3AD203B41FA5}">
                      <a16:colId xmlns:a16="http://schemas.microsoft.com/office/drawing/2014/main" val="749956400"/>
                    </a:ext>
                  </a:extLst>
                </a:gridCol>
                <a:gridCol w="4287073">
                  <a:extLst>
                    <a:ext uri="{9D8B030D-6E8A-4147-A177-3AD203B41FA5}">
                      <a16:colId xmlns:a16="http://schemas.microsoft.com/office/drawing/2014/main" val="564445752"/>
                    </a:ext>
                  </a:extLst>
                </a:gridCol>
                <a:gridCol w="1115082">
                  <a:extLst>
                    <a:ext uri="{9D8B030D-6E8A-4147-A177-3AD203B41FA5}">
                      <a16:colId xmlns:a16="http://schemas.microsoft.com/office/drawing/2014/main" val="1035184044"/>
                    </a:ext>
                  </a:extLst>
                </a:gridCol>
              </a:tblGrid>
              <a:tr h="286736">
                <a:tc gridSpan="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200" b="1" dirty="0">
                          <a:solidFill>
                            <a:schemeClr val="bg1"/>
                          </a:solidFill>
                          <a:latin typeface="Meiryo UI" panose="020B0604030504040204" pitchFamily="50" charset="-128"/>
                          <a:ea typeface="Meiryo UI" panose="020B0604030504040204" pitchFamily="50" charset="-128"/>
                        </a:rPr>
                        <a:t>8/30</a:t>
                      </a:r>
                      <a:r>
                        <a:rPr lang="ja-JP" altLang="en-US" sz="1200" b="1" dirty="0">
                          <a:solidFill>
                            <a:schemeClr val="bg1"/>
                          </a:solidFill>
                          <a:latin typeface="Meiryo UI" panose="020B0604030504040204" pitchFamily="50" charset="-128"/>
                          <a:ea typeface="Meiryo UI" panose="020B0604030504040204" pitchFamily="50" charset="-128"/>
                        </a:rPr>
                        <a:t>（月）開催</a:t>
                      </a:r>
                      <a:endParaRPr lang="en-US" altLang="ja-JP" sz="12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80"/>
                    </a:solidFill>
                  </a:tcPr>
                </a:tc>
                <a:tc hMerge="1">
                  <a:txBody>
                    <a:bodyPr/>
                    <a:lstStyle/>
                    <a:p>
                      <a:pPr algn="l" defTabSz="457200" eaLnBrk="1" fontAlgn="auto" hangingPunct="1">
                        <a:spcBef>
                          <a:spcPts val="0"/>
                        </a:spcBef>
                        <a:spcAft>
                          <a:spcPts val="0"/>
                        </a:spcAft>
                        <a:defRPr/>
                      </a:pPr>
                      <a:endParaRPr kumimoji="1" lang="ja-JP" altLang="en-US" sz="1200" b="0" dirty="0">
                        <a:latin typeface="Meiryo UI" panose="020B0604030504040204" pitchFamily="50" charset="-128"/>
                        <a:ea typeface="Meiryo UI" panose="020B0604030504040204" pitchFamily="50" charset="-128"/>
                      </a:endParaRPr>
                    </a:p>
                  </a:txBody>
                  <a:tcPr anchor="ctr"/>
                </a:tc>
                <a:tc hMerge="1">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77626122"/>
                  </a:ext>
                </a:extLst>
              </a:tr>
              <a:tr h="913605">
                <a:tc>
                  <a:txBody>
                    <a:bodyPr/>
                    <a:lstStyle/>
                    <a:p>
                      <a:pPr algn="ctr" defTabSz="457200" eaLnBrk="1" fontAlgn="auto" hangingPunct="1">
                        <a:spcBef>
                          <a:spcPts val="0"/>
                        </a:spcBef>
                        <a:spcAft>
                          <a:spcPts val="0"/>
                        </a:spcAft>
                        <a:defRPr/>
                      </a:pPr>
                      <a:r>
                        <a:rPr kumimoji="1" lang="ja-JP" altLang="en-US" sz="1050" b="1" dirty="0">
                          <a:solidFill>
                            <a:schemeClr val="bg1"/>
                          </a:solidFill>
                          <a:latin typeface="Meiryo UI" panose="020B0604030504040204" pitchFamily="50" charset="-128"/>
                          <a:ea typeface="Meiryo UI" panose="020B0604030504040204" pitchFamily="50" charset="-128"/>
                        </a:rPr>
                        <a:t>参加申込</a:t>
                      </a:r>
                      <a:endParaRPr kumimoji="1" lang="en-US" altLang="ja-JP" sz="1050" b="1" dirty="0">
                        <a:solidFill>
                          <a:schemeClr val="bg1"/>
                        </a:solidFill>
                        <a:latin typeface="Meiryo UI" panose="020B0604030504040204" pitchFamily="50" charset="-128"/>
                        <a:ea typeface="Meiryo UI" panose="020B0604030504040204" pitchFamily="50" charset="-128"/>
                      </a:endParaRPr>
                    </a:p>
                    <a:p>
                      <a:pPr algn="ctr" defTabSz="457200" eaLnBrk="1" fontAlgn="auto" hangingPunct="1">
                        <a:spcBef>
                          <a:spcPts val="0"/>
                        </a:spcBef>
                        <a:spcAft>
                          <a:spcPts val="0"/>
                        </a:spcAft>
                        <a:defRPr/>
                      </a:pPr>
                      <a:r>
                        <a:rPr kumimoji="1" lang="ja-JP" altLang="en-US" sz="1050" b="1" dirty="0">
                          <a:solidFill>
                            <a:schemeClr val="bg1"/>
                          </a:solidFill>
                          <a:latin typeface="Meiryo UI" panose="020B0604030504040204" pitchFamily="50" charset="-128"/>
                          <a:ea typeface="Meiryo UI" panose="020B0604030504040204" pitchFamily="50" charset="-128"/>
                        </a:rPr>
                        <a:t>フォーム</a:t>
                      </a:r>
                      <a:endParaRPr kumimoji="1" lang="en-US" altLang="ja-JP" sz="105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80"/>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u="sng" kern="1200" dirty="0">
                        <a:effectLst/>
                        <a:latin typeface="Meiryo UI" panose="020B0604030504040204" pitchFamily="50" charset="-128"/>
                        <a:ea typeface="Meiryo UI" panose="020B0604030504040204" pitchFamily="50" charset="-128"/>
                        <a:hlinkClick r:id="rId2"/>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200" u="sng" dirty="0">
                          <a:hlinkClick r:id="rId4"/>
                        </a:rPr>
                        <a:t>https://reg18.smp.ne.jp/regist/is?SMPFORM=phne-lfkgpf-fbd40ea823c9d1980b25f286754048d0</a:t>
                      </a:r>
                      <a:endPar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algn="l" defTabSz="457200" eaLnBrk="1" fontAlgn="auto" hangingPunct="1">
                        <a:spcBef>
                          <a:spcPts val="0"/>
                        </a:spcBef>
                        <a:spcAft>
                          <a:spcPts val="0"/>
                        </a:spcAft>
                        <a:defRPr/>
                      </a:pPr>
                      <a:endParaRPr kumimoji="1" lang="ja-JP" altLang="en-US" sz="12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826480"/>
                  </a:ext>
                </a:extLst>
              </a:tr>
              <a:tr h="1497398">
                <a:tc>
                  <a:txBody>
                    <a:bodyPr/>
                    <a:lstStyle/>
                    <a:p>
                      <a:pPr algn="ctr"/>
                      <a:r>
                        <a:rPr lang="ja-JP" altLang="en-US" sz="1050" b="1" dirty="0">
                          <a:solidFill>
                            <a:schemeClr val="bg1"/>
                          </a:solidFill>
                          <a:latin typeface="Meiryo UI" panose="020B0604030504040204" pitchFamily="50" charset="-128"/>
                          <a:ea typeface="Meiryo UI" panose="020B0604030504040204" pitchFamily="50" charset="-128"/>
                          <a:cs typeface="Noto Sans CJK JP Medium"/>
                        </a:rPr>
                        <a:t>当日の</a:t>
                      </a:r>
                      <a:endParaRPr lang="en-US" altLang="ja-JP" sz="1050" b="1" dirty="0">
                        <a:solidFill>
                          <a:schemeClr val="bg1"/>
                        </a:solidFill>
                        <a:latin typeface="Meiryo UI" panose="020B0604030504040204" pitchFamily="50" charset="-128"/>
                        <a:ea typeface="Meiryo UI" panose="020B0604030504040204" pitchFamily="50" charset="-128"/>
                        <a:cs typeface="Noto Sans CJK JP Medium"/>
                      </a:endParaRPr>
                    </a:p>
                    <a:p>
                      <a:pPr algn="ctr"/>
                      <a:r>
                        <a:rPr lang="ja-JP" altLang="en-US" sz="1050" b="1" dirty="0">
                          <a:solidFill>
                            <a:schemeClr val="bg1"/>
                          </a:solidFill>
                          <a:latin typeface="Meiryo UI" panose="020B0604030504040204" pitchFamily="50" charset="-128"/>
                          <a:ea typeface="Meiryo UI" panose="020B0604030504040204" pitchFamily="50" charset="-128"/>
                          <a:cs typeface="Noto Sans CJK JP Medium"/>
                        </a:rPr>
                        <a:t>視聴</a:t>
                      </a:r>
                      <a:r>
                        <a:rPr kumimoji="1" lang="ja-JP" altLang="en-US" sz="1050" b="1" dirty="0">
                          <a:solidFill>
                            <a:schemeClr val="bg1"/>
                          </a:solidFill>
                          <a:latin typeface="Meiryo UI" panose="020B0604030504040204" pitchFamily="50" charset="-128"/>
                          <a:ea typeface="Meiryo UI" panose="020B0604030504040204" pitchFamily="50" charset="-128"/>
                        </a:rPr>
                        <a:t>方法</a:t>
                      </a:r>
                      <a:endParaRPr kumimoji="1" lang="en-US" altLang="ja-JP" sz="105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80"/>
                    </a:solidFill>
                  </a:tcPr>
                </a:tc>
                <a:tc gridSpan="2">
                  <a:txBody>
                    <a:bodyPr/>
                    <a:lstStyle/>
                    <a:p>
                      <a:r>
                        <a:rPr lang="en-US" altLang="ja-JP" sz="1100" b="1" dirty="0">
                          <a:solidFill>
                            <a:schemeClr val="tx1"/>
                          </a:solidFill>
                          <a:latin typeface="Meiryo UI" panose="020B0604030504040204" pitchFamily="50" charset="-128"/>
                          <a:ea typeface="Meiryo UI" panose="020B0604030504040204" pitchFamily="50" charset="-128"/>
                        </a:rPr>
                        <a:t>【</a:t>
                      </a:r>
                      <a:r>
                        <a:rPr lang="en-US" altLang="ja-JP" sz="1100" b="1" dirty="0" err="1">
                          <a:solidFill>
                            <a:schemeClr val="tx1"/>
                          </a:solidFill>
                          <a:latin typeface="Meiryo UI" panose="020B0604030504040204" pitchFamily="50" charset="-128"/>
                          <a:ea typeface="Meiryo UI" panose="020B0604030504040204" pitchFamily="50" charset="-128"/>
                        </a:rPr>
                        <a:t>Webex</a:t>
                      </a:r>
                      <a:r>
                        <a:rPr lang="ja-JP" altLang="en-US" sz="1100" b="1" dirty="0">
                          <a:solidFill>
                            <a:schemeClr val="tx1"/>
                          </a:solidFill>
                          <a:latin typeface="Meiryo UI" panose="020B0604030504040204" pitchFamily="50" charset="-128"/>
                          <a:ea typeface="Meiryo UI" panose="020B0604030504040204" pitchFamily="50" charset="-128"/>
                        </a:rPr>
                        <a:t>開催</a:t>
                      </a:r>
                      <a:r>
                        <a:rPr lang="en-US" altLang="ja-JP" sz="1100" b="1" dirty="0">
                          <a:solidFill>
                            <a:schemeClr val="tx1"/>
                          </a:solidFill>
                          <a:latin typeface="Meiryo UI" panose="020B0604030504040204" pitchFamily="50" charset="-128"/>
                          <a:ea typeface="Meiryo UI" panose="020B0604030504040204" pitchFamily="50" charset="-128"/>
                        </a:rPr>
                        <a:t>】</a:t>
                      </a:r>
                    </a:p>
                    <a:p>
                      <a:pPr marL="171450" indent="-171450">
                        <a:buFont typeface="Wingdings" panose="05000000000000000000" pitchFamily="2" charset="2"/>
                        <a:buChar char="p"/>
                      </a:pPr>
                      <a:r>
                        <a:rPr lang="ja-JP" altLang="en-US" sz="1100" dirty="0">
                          <a:latin typeface="Meiryo UI" panose="020B0604030504040204" pitchFamily="50" charset="-128"/>
                          <a:ea typeface="Meiryo UI" panose="020B0604030504040204" pitchFamily="50" charset="-128"/>
                        </a:rPr>
                        <a:t>セミナー参加方法、当日の接続方法については、</a:t>
                      </a:r>
                      <a:r>
                        <a:rPr lang="en-US" altLang="ja-JP" sz="1100" dirty="0">
                          <a:latin typeface="Meiryo UI" panose="020B0604030504040204" pitchFamily="50" charset="-128"/>
                          <a:ea typeface="Meiryo UI" panose="020B0604030504040204" pitchFamily="50" charset="-128"/>
                        </a:rPr>
                        <a:t>URL</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QR</a:t>
                      </a:r>
                      <a:r>
                        <a:rPr lang="ja-JP" altLang="en-US" sz="1100" dirty="0">
                          <a:latin typeface="Meiryo UI" panose="020B0604030504040204" pitchFamily="50" charset="-128"/>
                          <a:ea typeface="Meiryo UI" panose="020B0604030504040204" pitchFamily="50" charset="-128"/>
                        </a:rPr>
                        <a:t>よりガイドをご参照</a:t>
                      </a:r>
                      <a:endParaRPr lang="en-US" altLang="ja-JP" sz="1100" dirty="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lang="ja-JP" altLang="en-US" sz="1100" dirty="0">
                          <a:latin typeface="Meiryo UI" panose="020B0604030504040204" pitchFamily="50" charset="-128"/>
                          <a:ea typeface="Meiryo UI" panose="020B0604030504040204" pitchFamily="50" charset="-128"/>
                        </a:rPr>
                        <a:t>　　下さい。（スマホ参加の場合は事前にアプリのダウンロードが必要となります。）</a:t>
                      </a:r>
                      <a:endParaRPr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5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5"/>
                        </a:rPr>
                        <a:t>http://adchihousousei.sakura.ne.jp/WEBEX_chihousousei.pdf</a:t>
                      </a:r>
                      <a:endParaRPr lang="ja-JP" altLang="en-US" sz="11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p"/>
                      </a:pPr>
                      <a:r>
                        <a:rPr lang="ja-JP" altLang="en-US" sz="1100" dirty="0">
                          <a:latin typeface="Meiryo UI" panose="020B0604030504040204" pitchFamily="50" charset="-128"/>
                          <a:ea typeface="Meiryo UI" panose="020B0604030504040204" pitchFamily="50" charset="-128"/>
                        </a:rPr>
                        <a:t>受講者の方のお手元の</a:t>
                      </a:r>
                      <a:r>
                        <a:rPr lang="en-US" altLang="ja-JP" sz="1100" dirty="0">
                          <a:latin typeface="Meiryo UI" panose="020B0604030504040204" pitchFamily="50" charset="-128"/>
                          <a:ea typeface="Meiryo UI" panose="020B0604030504040204" pitchFamily="50" charset="-128"/>
                        </a:rPr>
                        <a:t>PC</a:t>
                      </a:r>
                      <a:r>
                        <a:rPr lang="ja-JP" altLang="en-US" sz="1100" dirty="0">
                          <a:latin typeface="Meiryo UI" panose="020B0604030504040204" pitchFamily="50" charset="-128"/>
                          <a:ea typeface="Meiryo UI" panose="020B0604030504040204" pitchFamily="50" charset="-128"/>
                        </a:rPr>
                        <a:t>などの設定や通信環境が受信の状況に大きく影響いたします。接続ができない場合は「</a:t>
                      </a:r>
                      <a:r>
                        <a:rPr lang="en-US" altLang="ja-JP" sz="1100" dirty="0" err="1">
                          <a:latin typeface="Meiryo UI" panose="020B0604030504040204" pitchFamily="50" charset="-128"/>
                          <a:ea typeface="Meiryo UI" panose="020B0604030504040204" pitchFamily="50" charset="-128"/>
                        </a:rPr>
                        <a:t>Webex</a:t>
                      </a:r>
                      <a:r>
                        <a:rPr lang="en-US" altLang="ja-JP" sz="1100" dirty="0">
                          <a:latin typeface="Meiryo UI" panose="020B0604030504040204" pitchFamily="50" charset="-128"/>
                          <a:ea typeface="Meiryo UI" panose="020B0604030504040204" pitchFamily="50" charset="-128"/>
                        </a:rPr>
                        <a:t> Meetings Suite </a:t>
                      </a:r>
                      <a:r>
                        <a:rPr lang="ja-JP" altLang="en-US" sz="1100" dirty="0">
                          <a:latin typeface="Meiryo UI" panose="020B0604030504040204" pitchFamily="50" charset="-128"/>
                          <a:ea typeface="Meiryo UI" panose="020B0604030504040204" pitchFamily="50" charset="-128"/>
                        </a:rPr>
                        <a:t>システム最小要件」</a:t>
                      </a:r>
                      <a:r>
                        <a:rPr lang="en-US" altLang="ja-JP" sz="1100" dirty="0">
                          <a:latin typeface="Meiryo UI" panose="020B0604030504040204" pitchFamily="50" charset="-128"/>
                          <a:ea typeface="Meiryo UI" panose="020B0604030504040204" pitchFamily="50" charset="-128"/>
                          <a:hlinkClick r:id="rId6"/>
                        </a:rPr>
                        <a:t>https://help.webex.com/ja-jp/nki3xrq/Webex-Meetings-Suite-System-Requirements</a:t>
                      </a:r>
                      <a:r>
                        <a:rPr lang="ja-JP" altLang="en-US" sz="1100" dirty="0">
                          <a:latin typeface="Meiryo UI" panose="020B0604030504040204" pitchFamily="50" charset="-128"/>
                          <a:ea typeface="Meiryo UI" panose="020B0604030504040204" pitchFamily="50" charset="-128"/>
                        </a:rPr>
                        <a:t>でご確認をお願いいたします。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defTabSz="457200" eaLnBrk="1" fontAlgn="auto" hangingPunct="1">
                        <a:spcBef>
                          <a:spcPts val="0"/>
                        </a:spcBef>
                        <a:spcAft>
                          <a:spcPts val="0"/>
                        </a:spcAft>
                        <a:defRPr/>
                      </a:pPr>
                      <a:endParaRPr lang="en-US" altLang="ja-JP"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50905646"/>
                  </a:ext>
                </a:extLst>
              </a:tr>
            </a:tbl>
          </a:graphicData>
        </a:graphic>
      </p:graphicFrame>
      <p:pic>
        <p:nvPicPr>
          <p:cNvPr id="49"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71612" y="4203533"/>
            <a:ext cx="844082" cy="859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図 2"/>
          <p:cNvPicPr>
            <a:picLocks noChangeAspect="1"/>
          </p:cNvPicPr>
          <p:nvPr/>
        </p:nvPicPr>
        <p:blipFill>
          <a:blip r:embed="rId8"/>
          <a:stretch>
            <a:fillRect/>
          </a:stretch>
        </p:blipFill>
        <p:spPr>
          <a:xfrm>
            <a:off x="5762300" y="5175450"/>
            <a:ext cx="587132" cy="595961"/>
          </a:xfrm>
          <a:prstGeom prst="rect">
            <a:avLst/>
          </a:prstGeom>
        </p:spPr>
      </p:pic>
    </p:spTree>
    <p:extLst>
      <p:ext uri="{BB962C8B-B14F-4D97-AF65-F5344CB8AC3E}">
        <p14:creationId xmlns:p14="http://schemas.microsoft.com/office/powerpoint/2010/main" val="738147935"/>
      </p:ext>
    </p:extLst>
  </p:cSld>
  <p:clrMapOvr>
    <a:masterClrMapping/>
  </p:clrMapOvr>
</p:sld>
</file>

<file path=ppt/theme/theme1.xml><?xml version="1.0" encoding="utf-8"?>
<a:theme xmlns:a="http://schemas.openxmlformats.org/drawingml/2006/main" name="Office ​​テーマ">
  <a:themeElements>
    <a:clrScheme name="MSAD0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ED7D31"/>
      </a:hlink>
      <a:folHlink>
        <a:srgbClr val="68A3D8"/>
      </a:folHlink>
    </a:clrScheme>
    <a:fontScheme name="スタンダード">
      <a:majorFont>
        <a:latin typeface="Arial"/>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ドキュメント" ma:contentTypeID="0x01010047279B01CCFAE24EB0BA163F6F44374B" ma:contentTypeVersion="14" ma:contentTypeDescription="新しいドキュメントを作成します。" ma:contentTypeScope="" ma:versionID="f538281d44844f9c61db62382076ab29">
  <xsd:schema xmlns:xsd="http://www.w3.org/2001/XMLSchema" xmlns:xs="http://www.w3.org/2001/XMLSchema" xmlns:p="http://schemas.microsoft.com/office/2006/metadata/properties" xmlns:ns3="dda077cd-79fa-4689-9f78-fcc2e9d0ae16" xmlns:ns4="9d9ea891-cbe6-48b9-8510-05a12f0b2206" targetNamespace="http://schemas.microsoft.com/office/2006/metadata/properties" ma:root="true" ma:fieldsID="90952d8d6e07adba61c3c9153b6ecad5" ns3:_="" ns4:_="">
    <xsd:import namespace="dda077cd-79fa-4689-9f78-fcc2e9d0ae16"/>
    <xsd:import namespace="9d9ea891-cbe6-48b9-8510-05a12f0b220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a077cd-79fa-4689-9f78-fcc2e9d0ae16" elementFormDefault="qualified">
    <xsd:import namespace="http://schemas.microsoft.com/office/2006/documentManagement/types"/>
    <xsd:import namespace="http://schemas.microsoft.com/office/infopath/2007/PartnerControls"/>
    <xsd:element name="SharedWithUsers" ma:index="8" nillable="true" ma:displayName="共有相手"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description="" ma:internalName="SharedWithDetails" ma:readOnly="true">
      <xsd:simpleType>
        <xsd:restriction base="dms:Note">
          <xsd:maxLength value="255"/>
        </xsd:restriction>
      </xsd:simpleType>
    </xsd:element>
    <xsd:element name="SharingHintHash" ma:index="10" nillable="true" ma:displayName="共有のヒントのハッシュ"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d9ea891-cbe6-48b9-8510-05a12f0b220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52BFA4-5627-49DA-830D-439944873FB7}">
  <ds:schemaRefs>
    <ds:schemaRef ds:uri="http://schemas.microsoft.com/office/2006/metadata/longProperties"/>
  </ds:schemaRefs>
</ds:datastoreItem>
</file>

<file path=customXml/itemProps2.xml><?xml version="1.0" encoding="utf-8"?>
<ds:datastoreItem xmlns:ds="http://schemas.openxmlformats.org/officeDocument/2006/customXml" ds:itemID="{6C158F28-63FD-4A9F-97AB-B378BA658696}">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9d9ea891-cbe6-48b9-8510-05a12f0b2206"/>
    <ds:schemaRef ds:uri="dda077cd-79fa-4689-9f78-fcc2e9d0ae16"/>
    <ds:schemaRef ds:uri="http://www.w3.org/XML/1998/namespace"/>
  </ds:schemaRefs>
</ds:datastoreItem>
</file>

<file path=customXml/itemProps3.xml><?xml version="1.0" encoding="utf-8"?>
<ds:datastoreItem xmlns:ds="http://schemas.openxmlformats.org/officeDocument/2006/customXml" ds:itemID="{976D18F9-A654-4A4A-8142-C8D58F04C5F0}">
  <ds:schemaRefs>
    <ds:schemaRef ds:uri="http://schemas.microsoft.com/sharepoint/v3/contenttype/forms"/>
  </ds:schemaRefs>
</ds:datastoreItem>
</file>

<file path=customXml/itemProps4.xml><?xml version="1.0" encoding="utf-8"?>
<ds:datastoreItem xmlns:ds="http://schemas.openxmlformats.org/officeDocument/2006/customXml" ds:itemID="{3072FFB7-FA80-4ECD-A9C8-0CB6E3E251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a077cd-79fa-4689-9f78-fcc2e9d0ae16"/>
    <ds:schemaRef ds:uri="9d9ea891-cbe6-48b9-8510-05a12f0b22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1165</Words>
  <Application>Microsoft Office PowerPoint</Application>
  <PresentationFormat>A4 210 x 297 mm</PresentationFormat>
  <Paragraphs>98</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Meiryo UI</vt:lpstr>
      <vt:lpstr>ＭＳ ゴシック</vt:lpstr>
      <vt:lpstr>メイリオ</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お客さまＷｅｂサービスのご案内チラシ</dc:title>
  <dc:creator>三井住友海上火災保険株式会社</dc:creator>
  <cp:lastModifiedBy>PC-01</cp:lastModifiedBy>
  <cp:revision>927</cp:revision>
  <cp:lastPrinted>2021-07-27T08:17:12Z</cp:lastPrinted>
  <dcterms:created xsi:type="dcterms:W3CDTF">2014-06-17T10:22:28Z</dcterms:created>
  <dcterms:modified xsi:type="dcterms:W3CDTF">2021-08-03T23:53:01Z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ExpireDate">
    <vt:lpwstr>2022-01-21T11:46:01Z</vt:lpwstr>
  </property>
  <property fmtid="{D5CDD505-2E9C-101B-9397-08002B2CF9AE}" pid="3" name="ItemRetentionFormula">
    <vt:lpwstr>&lt;formula id="Microsoft.Office.RecordsManagement.PolicyFeatures.Expiration.Formula.BuiltIn"&gt;&lt;number&gt;2&lt;/number&gt;&lt;property&gt;Modified&lt;/property&gt;&lt;propertyId&gt;28cf69c5-fa48-462a-b5cd-27b6f9d2bd5f&lt;/propertyId&gt;&lt;period&gt;years&lt;/period&gt;&lt;/formula&gt;</vt:lpwstr>
  </property>
  <property fmtid="{D5CDD505-2E9C-101B-9397-08002B2CF9AE}" pid="4" name="_dlc_policyId">
    <vt:lpwstr>/sites/A3N/private-site/DocLib/13法人開発_20お客さま２年</vt:lpwstr>
  </property>
  <property fmtid="{D5CDD505-2E9C-101B-9397-08002B2CF9AE}" pid="5" name="ContentTypeId">
    <vt:lpwstr>0x01010047279B01CCFAE24EB0BA163F6F44374B</vt:lpwstr>
  </property>
  <property fmtid="{D5CDD505-2E9C-101B-9397-08002B2CF9AE}" pid="6" name="Order">
    <vt:r8>195994600</vt:r8>
  </property>
</Properties>
</file>